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48" r:id="rId6"/>
    <p:sldMasterId id="2147483684" r:id="rId7"/>
  </p:sldMasterIdLst>
  <p:notesMasterIdLst>
    <p:notesMasterId r:id="rId48"/>
  </p:notesMasterIdLst>
  <p:sldIdLst>
    <p:sldId id="256" r:id="rId8"/>
    <p:sldId id="280" r:id="rId9"/>
    <p:sldId id="291" r:id="rId10"/>
    <p:sldId id="327" r:id="rId11"/>
    <p:sldId id="2147378026" r:id="rId12"/>
    <p:sldId id="258" r:id="rId13"/>
    <p:sldId id="282" r:id="rId14"/>
    <p:sldId id="283" r:id="rId15"/>
    <p:sldId id="273" r:id="rId16"/>
    <p:sldId id="292" r:id="rId17"/>
    <p:sldId id="277" r:id="rId18"/>
    <p:sldId id="2147378027" r:id="rId19"/>
    <p:sldId id="342" r:id="rId20"/>
    <p:sldId id="259" r:id="rId21"/>
    <p:sldId id="261" r:id="rId22"/>
    <p:sldId id="336" r:id="rId23"/>
    <p:sldId id="337" r:id="rId24"/>
    <p:sldId id="269" r:id="rId25"/>
    <p:sldId id="328" r:id="rId26"/>
    <p:sldId id="331" r:id="rId27"/>
    <p:sldId id="332" r:id="rId28"/>
    <p:sldId id="335" r:id="rId29"/>
    <p:sldId id="333" r:id="rId30"/>
    <p:sldId id="334" r:id="rId31"/>
    <p:sldId id="2147378028" r:id="rId32"/>
    <p:sldId id="263" r:id="rId33"/>
    <p:sldId id="356" r:id="rId34"/>
    <p:sldId id="357" r:id="rId35"/>
    <p:sldId id="330" r:id="rId36"/>
    <p:sldId id="2147378029" r:id="rId37"/>
    <p:sldId id="341" r:id="rId38"/>
    <p:sldId id="2147378030" r:id="rId39"/>
    <p:sldId id="262" r:id="rId40"/>
    <p:sldId id="279" r:id="rId41"/>
    <p:sldId id="358" r:id="rId42"/>
    <p:sldId id="267" r:id="rId43"/>
    <p:sldId id="2147378031" r:id="rId44"/>
    <p:sldId id="355" r:id="rId45"/>
    <p:sldId id="268" r:id="rId46"/>
    <p:sldId id="329" r:id="rId4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D4195E-4619-C043-2F49-7A3D0C692585}" name="Uffe Christensen" initials="UC" userId="S::uc@skovgaardinvest.dk::a9c6e738-1fbe-4b62-a2ba-a532774ffbfd" providerId="AD"/>
  <p188:author id="{C955887B-382D-50A0-0C7D-C50ABE3F0621}" name="Michael Emmervadt Bach-Olesen" initials="MB" userId="S::mol@skovgaardenergy.dk::c10375f8-fcf2-4a3c-8556-93f036cb56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55A"/>
    <a:srgbClr val="30B8C9"/>
    <a:srgbClr val="80C18E"/>
    <a:srgbClr val="E7E6E6"/>
    <a:srgbClr val="B6951A"/>
    <a:srgbClr val="AD1E22"/>
    <a:srgbClr val="C7C30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C7C3BF-E33E-0476-388A-FE33EC162886}" v="577" dt="2024-05-21T13:19:17.244"/>
    <p1510:client id="{ACDEDC24-6463-4D9A-79CC-25992D5130C8}" v="19" dt="2024-05-21T11:35:22.374"/>
    <p1510:client id="{E05DC6F6-738B-9FE5-3669-16CFE1DACE61}" v="260" dt="2024-05-21T12:33:02.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Langbak Hansen" userId="0083f485-b535-46d7-a794-e357362c4a7a" providerId="ADAL" clId="{D6F4E583-C52C-4BA8-A5C8-4C88516372AB}"/>
    <pc:docChg chg="custSel delSld modSld">
      <pc:chgData name="Louise Langbak Hansen" userId="0083f485-b535-46d7-a794-e357362c4a7a" providerId="ADAL" clId="{D6F4E583-C52C-4BA8-A5C8-4C88516372AB}" dt="2024-05-22T08:18:34.977" v="61" actId="20577"/>
      <pc:docMkLst>
        <pc:docMk/>
      </pc:docMkLst>
      <pc:sldChg chg="modSp mod">
        <pc:chgData name="Louise Langbak Hansen" userId="0083f485-b535-46d7-a794-e357362c4a7a" providerId="ADAL" clId="{D6F4E583-C52C-4BA8-A5C8-4C88516372AB}" dt="2024-05-22T08:18:34.977" v="61" actId="20577"/>
        <pc:sldMkLst>
          <pc:docMk/>
          <pc:sldMk cId="2985269406" sldId="267"/>
        </pc:sldMkLst>
        <pc:spChg chg="mod">
          <ac:chgData name="Louise Langbak Hansen" userId="0083f485-b535-46d7-a794-e357362c4a7a" providerId="ADAL" clId="{D6F4E583-C52C-4BA8-A5C8-4C88516372AB}" dt="2024-05-22T08:18:34.977" v="61" actId="20577"/>
          <ac:spMkLst>
            <pc:docMk/>
            <pc:sldMk cId="2985269406" sldId="267"/>
            <ac:spMk id="11" creationId="{3581948D-30F4-EBFC-0EAF-F078F00B4D97}"/>
          </ac:spMkLst>
        </pc:spChg>
      </pc:sldChg>
      <pc:sldChg chg="del">
        <pc:chgData name="Louise Langbak Hansen" userId="0083f485-b535-46d7-a794-e357362c4a7a" providerId="ADAL" clId="{D6F4E583-C52C-4BA8-A5C8-4C88516372AB}" dt="2024-05-22T08:14:34.436" v="33" actId="47"/>
        <pc:sldMkLst>
          <pc:docMk/>
          <pc:sldMk cId="385667625" sldId="275"/>
        </pc:sldMkLst>
      </pc:sldChg>
      <pc:sldChg chg="modSp mod">
        <pc:chgData name="Louise Langbak Hansen" userId="0083f485-b535-46d7-a794-e357362c4a7a" providerId="ADAL" clId="{D6F4E583-C52C-4BA8-A5C8-4C88516372AB}" dt="2024-05-22T08:11:59.875" v="14" actId="6549"/>
        <pc:sldMkLst>
          <pc:docMk/>
          <pc:sldMk cId="2118815352" sldId="327"/>
        </pc:sldMkLst>
        <pc:spChg chg="mod">
          <ac:chgData name="Louise Langbak Hansen" userId="0083f485-b535-46d7-a794-e357362c4a7a" providerId="ADAL" clId="{D6F4E583-C52C-4BA8-A5C8-4C88516372AB}" dt="2024-05-22T08:11:59.875" v="14" actId="6549"/>
          <ac:spMkLst>
            <pc:docMk/>
            <pc:sldMk cId="2118815352" sldId="327"/>
            <ac:spMk id="2" creationId="{E674963B-E620-8800-1052-36C3BF301F15}"/>
          </ac:spMkLst>
        </pc:spChg>
      </pc:sldChg>
      <pc:sldChg chg="del">
        <pc:chgData name="Louise Langbak Hansen" userId="0083f485-b535-46d7-a794-e357362c4a7a" providerId="ADAL" clId="{D6F4E583-C52C-4BA8-A5C8-4C88516372AB}" dt="2024-05-22T08:14:04.631" v="32" actId="47"/>
        <pc:sldMkLst>
          <pc:docMk/>
          <pc:sldMk cId="2011636280" sldId="343"/>
        </pc:sldMkLst>
      </pc:sldChg>
      <pc:sldChg chg="del">
        <pc:chgData name="Louise Langbak Hansen" userId="0083f485-b535-46d7-a794-e357362c4a7a" providerId="ADAL" clId="{D6F4E583-C52C-4BA8-A5C8-4C88516372AB}" dt="2024-05-22T08:12:40.202" v="15" actId="47"/>
        <pc:sldMkLst>
          <pc:docMk/>
          <pc:sldMk cId="2201154871" sldId="345"/>
        </pc:sldMkLst>
      </pc:sldChg>
      <pc:sldChg chg="del">
        <pc:chgData name="Louise Langbak Hansen" userId="0083f485-b535-46d7-a794-e357362c4a7a" providerId="ADAL" clId="{D6F4E583-C52C-4BA8-A5C8-4C88516372AB}" dt="2024-05-22T08:12:40.202" v="15" actId="47"/>
        <pc:sldMkLst>
          <pc:docMk/>
          <pc:sldMk cId="1810343773" sldId="346"/>
        </pc:sldMkLst>
      </pc:sldChg>
      <pc:sldChg chg="del">
        <pc:chgData name="Louise Langbak Hansen" userId="0083f485-b535-46d7-a794-e357362c4a7a" providerId="ADAL" clId="{D6F4E583-C52C-4BA8-A5C8-4C88516372AB}" dt="2024-05-22T08:12:40.202" v="15" actId="47"/>
        <pc:sldMkLst>
          <pc:docMk/>
          <pc:sldMk cId="598935590" sldId="347"/>
        </pc:sldMkLst>
      </pc:sldChg>
      <pc:sldChg chg="delSp modSp mod">
        <pc:chgData name="Louise Langbak Hansen" userId="0083f485-b535-46d7-a794-e357362c4a7a" providerId="ADAL" clId="{D6F4E583-C52C-4BA8-A5C8-4C88516372AB}" dt="2024-05-22T08:13:23.538" v="26" actId="478"/>
        <pc:sldMkLst>
          <pc:docMk/>
          <pc:sldMk cId="3340336809" sldId="357"/>
        </pc:sldMkLst>
        <pc:spChg chg="mod">
          <ac:chgData name="Louise Langbak Hansen" userId="0083f485-b535-46d7-a794-e357362c4a7a" providerId="ADAL" clId="{D6F4E583-C52C-4BA8-A5C8-4C88516372AB}" dt="2024-05-22T08:13:09.119" v="21" actId="14100"/>
          <ac:spMkLst>
            <pc:docMk/>
            <pc:sldMk cId="3340336809" sldId="357"/>
            <ac:spMk id="3" creationId="{A8BF09EC-6D5C-FC30-F3F8-6B9D1AAF5331}"/>
          </ac:spMkLst>
        </pc:spChg>
        <pc:spChg chg="del mod">
          <ac:chgData name="Louise Langbak Hansen" userId="0083f485-b535-46d7-a794-e357362c4a7a" providerId="ADAL" clId="{D6F4E583-C52C-4BA8-A5C8-4C88516372AB}" dt="2024-05-22T08:13:10.256" v="23"/>
          <ac:spMkLst>
            <pc:docMk/>
            <pc:sldMk cId="3340336809" sldId="357"/>
            <ac:spMk id="9" creationId="{902B057D-82C6-3B8A-CA63-D458583A7B27}"/>
          </ac:spMkLst>
        </pc:spChg>
        <pc:picChg chg="del mod">
          <ac:chgData name="Louise Langbak Hansen" userId="0083f485-b535-46d7-a794-e357362c4a7a" providerId="ADAL" clId="{D6F4E583-C52C-4BA8-A5C8-4C88516372AB}" dt="2024-05-22T08:13:21.944" v="25" actId="478"/>
          <ac:picMkLst>
            <pc:docMk/>
            <pc:sldMk cId="3340336809" sldId="357"/>
            <ac:picMk id="7" creationId="{816B2869-CE4C-57F4-4F3F-8893FFDF9144}"/>
          </ac:picMkLst>
        </pc:picChg>
        <pc:picChg chg="del">
          <ac:chgData name="Louise Langbak Hansen" userId="0083f485-b535-46d7-a794-e357362c4a7a" providerId="ADAL" clId="{D6F4E583-C52C-4BA8-A5C8-4C88516372AB}" dt="2024-05-22T08:13:23.538" v="26" actId="478"/>
          <ac:picMkLst>
            <pc:docMk/>
            <pc:sldMk cId="3340336809" sldId="357"/>
            <ac:picMk id="8" creationId="{082712B9-FA11-4C9B-6957-7ABC3E280D72}"/>
          </ac:picMkLst>
        </pc:picChg>
      </pc:sldChg>
      <pc:sldChg chg="modSp mod">
        <pc:chgData name="Louise Langbak Hansen" userId="0083f485-b535-46d7-a794-e357362c4a7a" providerId="ADAL" clId="{D6F4E583-C52C-4BA8-A5C8-4C88516372AB}" dt="2024-05-22T08:13:45.572" v="31" actId="6549"/>
        <pc:sldMkLst>
          <pc:docMk/>
          <pc:sldMk cId="2728189052" sldId="358"/>
        </pc:sldMkLst>
        <pc:spChg chg="mod">
          <ac:chgData name="Louise Langbak Hansen" userId="0083f485-b535-46d7-a794-e357362c4a7a" providerId="ADAL" clId="{D6F4E583-C52C-4BA8-A5C8-4C88516372AB}" dt="2024-05-22T08:13:45.572" v="31" actId="6549"/>
          <ac:spMkLst>
            <pc:docMk/>
            <pc:sldMk cId="2728189052" sldId="358"/>
            <ac:spMk id="5" creationId="{7DCECC35-E09B-66BF-3556-7B77210B4A2A}"/>
          </ac:spMkLst>
        </pc:spChg>
      </pc:sldChg>
      <pc:sldChg chg="del">
        <pc:chgData name="Louise Langbak Hansen" userId="0083f485-b535-46d7-a794-e357362c4a7a" providerId="ADAL" clId="{D6F4E583-C52C-4BA8-A5C8-4C88516372AB}" dt="2024-05-22T08:14:37.007" v="34" actId="47"/>
        <pc:sldMkLst>
          <pc:docMk/>
          <pc:sldMk cId="963793040" sldId="214737802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FD87ED-965D-4FB8-8765-5948A8507B1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da-DK"/>
        </a:p>
      </dgm:t>
    </dgm:pt>
    <dgm:pt modelId="{643D4BF0-C059-490E-83CB-638C71421E81}">
      <dgm:prSet custT="1"/>
      <dgm:spPr>
        <a:solidFill>
          <a:srgbClr val="215377"/>
        </a:solidFill>
      </dgm:spPr>
      <dgm:t>
        <a:bodyPr/>
        <a:lstStyle/>
        <a:p>
          <a:r>
            <a:rPr lang="da-DK" sz="2000">
              <a:latin typeface="Gotham"/>
            </a:rPr>
            <a:t>Hvem er vi?</a:t>
          </a:r>
        </a:p>
      </dgm:t>
    </dgm:pt>
    <dgm:pt modelId="{C7866DC3-6F58-43FC-A836-7A2B1608448D}" type="parTrans" cxnId="{93E86B6F-5D97-4590-A0B8-972E81FD0649}">
      <dgm:prSet/>
      <dgm:spPr/>
      <dgm:t>
        <a:bodyPr/>
        <a:lstStyle/>
        <a:p>
          <a:endParaRPr lang="da-DK"/>
        </a:p>
      </dgm:t>
    </dgm:pt>
    <dgm:pt modelId="{604E5B3E-1801-490F-B71C-531566408267}" type="sibTrans" cxnId="{93E86B6F-5D97-4590-A0B8-972E81FD0649}">
      <dgm:prSet/>
      <dgm:spPr/>
      <dgm:t>
        <a:bodyPr/>
        <a:lstStyle/>
        <a:p>
          <a:endParaRPr lang="da-DK"/>
        </a:p>
      </dgm:t>
    </dgm:pt>
    <dgm:pt modelId="{248343B5-8064-40A1-A915-EA39FFB38C88}">
      <dgm:prSet custT="1"/>
      <dgm:spPr/>
      <dgm:t>
        <a:bodyPr/>
        <a:lstStyle/>
        <a:p>
          <a:r>
            <a:rPr lang="da-DK" sz="1400">
              <a:solidFill>
                <a:schemeClr val="tx1"/>
              </a:solidFill>
              <a:latin typeface="Gotham"/>
            </a:rPr>
            <a:t>Lokalt, kommunalt ejet multiforsyningsselskab med 36 ansatte</a:t>
          </a:r>
        </a:p>
      </dgm:t>
    </dgm:pt>
    <dgm:pt modelId="{0AC953D4-57B1-4347-947C-2013264C9120}" type="parTrans" cxnId="{04579D42-5C19-4E59-B8DE-931113B2F4C7}">
      <dgm:prSet/>
      <dgm:spPr/>
      <dgm:t>
        <a:bodyPr/>
        <a:lstStyle/>
        <a:p>
          <a:endParaRPr lang="da-DK"/>
        </a:p>
      </dgm:t>
    </dgm:pt>
    <dgm:pt modelId="{DC8BD28C-F1C1-4159-A608-BB8CD17E3C09}" type="sibTrans" cxnId="{04579D42-5C19-4E59-B8DE-931113B2F4C7}">
      <dgm:prSet/>
      <dgm:spPr/>
      <dgm:t>
        <a:bodyPr/>
        <a:lstStyle/>
        <a:p>
          <a:endParaRPr lang="da-DK"/>
        </a:p>
      </dgm:t>
    </dgm:pt>
    <dgm:pt modelId="{0EF8B399-72EE-463A-BB98-1741AD762FBA}">
      <dgm:prSet custT="1"/>
      <dgm:spPr/>
      <dgm:t>
        <a:bodyPr/>
        <a:lstStyle/>
        <a:p>
          <a:r>
            <a:rPr lang="da-DK" sz="1400">
              <a:solidFill>
                <a:schemeClr val="tx1"/>
              </a:solidFill>
              <a:latin typeface="Gotham"/>
            </a:rPr>
            <a:t>Vi driver MEC – Maabjerg Energy Center (kraftvarmeværk og transmissionssystem) sammen med </a:t>
          </a:r>
          <a:r>
            <a:rPr lang="da-DK" sz="1400" err="1">
              <a:solidFill>
                <a:schemeClr val="tx1"/>
              </a:solidFill>
              <a:latin typeface="Gotham"/>
            </a:rPr>
            <a:t>Vestforsyning</a:t>
          </a:r>
        </a:p>
      </dgm:t>
    </dgm:pt>
    <dgm:pt modelId="{464AD98F-AC49-4FC0-9018-E8AE64AA8241}" type="parTrans" cxnId="{316AE7AD-25F5-47BF-9E6F-58654714F888}">
      <dgm:prSet/>
      <dgm:spPr/>
      <dgm:t>
        <a:bodyPr/>
        <a:lstStyle/>
        <a:p>
          <a:endParaRPr lang="da-DK"/>
        </a:p>
      </dgm:t>
    </dgm:pt>
    <dgm:pt modelId="{9004E292-5D8D-4F65-B2C8-C283C8EE44F7}" type="sibTrans" cxnId="{316AE7AD-25F5-47BF-9E6F-58654714F888}">
      <dgm:prSet/>
      <dgm:spPr/>
      <dgm:t>
        <a:bodyPr/>
        <a:lstStyle/>
        <a:p>
          <a:endParaRPr lang="da-DK"/>
        </a:p>
      </dgm:t>
    </dgm:pt>
    <dgm:pt modelId="{1629E091-A98C-4C5D-88E6-62BF62904D2F}">
      <dgm:prSet custT="1"/>
      <dgm:spPr/>
      <dgm:t>
        <a:bodyPr/>
        <a:lstStyle/>
        <a:p>
          <a:r>
            <a:rPr lang="da-DK" sz="1400">
              <a:solidFill>
                <a:schemeClr val="tx1"/>
              </a:solidFill>
              <a:latin typeface="Gotham"/>
            </a:rPr>
            <a:t>Vi investerer i den grønne omstilling – herunder solcelleanlæg, husstandsvindmøller og regnvandsbassiner</a:t>
          </a:r>
        </a:p>
      </dgm:t>
    </dgm:pt>
    <dgm:pt modelId="{89DC614B-CDC4-42C2-9759-329CA6CC846F}" type="parTrans" cxnId="{D768029F-BE8F-48E1-AC9F-36341D271F04}">
      <dgm:prSet/>
      <dgm:spPr/>
      <dgm:t>
        <a:bodyPr/>
        <a:lstStyle/>
        <a:p>
          <a:endParaRPr lang="da-DK"/>
        </a:p>
      </dgm:t>
    </dgm:pt>
    <dgm:pt modelId="{E0329356-5736-4A80-8D08-877D91F9C387}" type="sibTrans" cxnId="{D768029F-BE8F-48E1-AC9F-36341D271F04}">
      <dgm:prSet/>
      <dgm:spPr/>
      <dgm:t>
        <a:bodyPr/>
        <a:lstStyle/>
        <a:p>
          <a:endParaRPr lang="da-DK"/>
        </a:p>
      </dgm:t>
    </dgm:pt>
    <dgm:pt modelId="{E9EFB93A-D6E7-4E29-8311-78348C95B1FB}">
      <dgm:prSet custT="1"/>
      <dgm:spPr>
        <a:solidFill>
          <a:srgbClr val="215377"/>
        </a:solidFill>
      </dgm:spPr>
      <dgm:t>
        <a:bodyPr/>
        <a:lstStyle/>
        <a:p>
          <a:r>
            <a:rPr lang="da-DK" sz="2000">
              <a:latin typeface="Gotham"/>
            </a:rPr>
            <a:t>Hvorfor Energipark Holstebro-Struer?</a:t>
          </a:r>
        </a:p>
      </dgm:t>
    </dgm:pt>
    <dgm:pt modelId="{C3700A4A-80C5-44FC-B0D5-11AD6DFB9C19}" type="parTrans" cxnId="{1EA3C4EB-C79F-49A8-BF31-33840D3ED911}">
      <dgm:prSet/>
      <dgm:spPr/>
      <dgm:t>
        <a:bodyPr/>
        <a:lstStyle/>
        <a:p>
          <a:endParaRPr lang="da-DK"/>
        </a:p>
      </dgm:t>
    </dgm:pt>
    <dgm:pt modelId="{88F6619A-C08E-4092-A23A-41A9075A8D78}" type="sibTrans" cxnId="{1EA3C4EB-C79F-49A8-BF31-33840D3ED911}">
      <dgm:prSet/>
      <dgm:spPr/>
      <dgm:t>
        <a:bodyPr/>
        <a:lstStyle/>
        <a:p>
          <a:endParaRPr lang="da-DK"/>
        </a:p>
      </dgm:t>
    </dgm:pt>
    <dgm:pt modelId="{ADFD5A69-8CF3-4E56-BCAF-6354FE018C5E}">
      <dgm:prSet custT="1"/>
      <dgm:spPr/>
      <dgm:t>
        <a:bodyPr/>
        <a:lstStyle/>
        <a:p>
          <a:pPr marL="114300" lvl="1" indent="0" defTabSz="622300">
            <a:lnSpc>
              <a:spcPct val="90000"/>
            </a:lnSpc>
            <a:spcBef>
              <a:spcPct val="0"/>
            </a:spcBef>
            <a:spcAft>
              <a:spcPct val="20000"/>
            </a:spcAft>
          </a:pPr>
          <a:r>
            <a:rPr lang="da-DK" sz="1400">
              <a:solidFill>
                <a:schemeClr val="tx1"/>
              </a:solidFill>
              <a:latin typeface="Gotham"/>
            </a:rPr>
            <a:t>Grøn omstilling</a:t>
          </a:r>
        </a:p>
      </dgm:t>
    </dgm:pt>
    <dgm:pt modelId="{4AFE6597-5B5B-4BFC-A51D-1432D1D1B59D}" type="parTrans" cxnId="{085B3D13-5527-422C-AD6E-CE92809FA7E2}">
      <dgm:prSet/>
      <dgm:spPr/>
      <dgm:t>
        <a:bodyPr/>
        <a:lstStyle/>
        <a:p>
          <a:endParaRPr lang="da-DK"/>
        </a:p>
      </dgm:t>
    </dgm:pt>
    <dgm:pt modelId="{957E696F-3FDE-493C-A392-9FCF3C4935E3}" type="sibTrans" cxnId="{085B3D13-5527-422C-AD6E-CE92809FA7E2}">
      <dgm:prSet/>
      <dgm:spPr/>
      <dgm:t>
        <a:bodyPr/>
        <a:lstStyle/>
        <a:p>
          <a:endParaRPr lang="da-DK"/>
        </a:p>
      </dgm:t>
    </dgm:pt>
    <dgm:pt modelId="{2B3B1930-91F2-475A-A20F-838D7C2FE5FE}">
      <dgm:prSet custT="1"/>
      <dgm:spPr/>
      <dgm:t>
        <a:bodyPr/>
        <a:lstStyle/>
        <a:p>
          <a:pPr marL="114300" lvl="1" indent="0" defTabSz="622300">
            <a:lnSpc>
              <a:spcPct val="90000"/>
            </a:lnSpc>
            <a:spcBef>
              <a:spcPct val="0"/>
            </a:spcBef>
            <a:spcAft>
              <a:spcPct val="20000"/>
            </a:spcAft>
          </a:pPr>
          <a:r>
            <a:rPr lang="da-DK" sz="1400">
              <a:solidFill>
                <a:schemeClr val="tx1"/>
              </a:solidFill>
              <a:latin typeface="Gotham"/>
            </a:rPr>
            <a:t>Økonomien holdes i lokalområdet</a:t>
          </a:r>
        </a:p>
      </dgm:t>
    </dgm:pt>
    <dgm:pt modelId="{23B366FD-7307-46B2-B227-71508A6E446A}" type="parTrans" cxnId="{1F703736-BCDF-4E2A-AF2F-14DBC9F819CF}">
      <dgm:prSet/>
      <dgm:spPr/>
      <dgm:t>
        <a:bodyPr/>
        <a:lstStyle/>
        <a:p>
          <a:endParaRPr lang="da-DK"/>
        </a:p>
      </dgm:t>
    </dgm:pt>
    <dgm:pt modelId="{6FC3E709-0495-4CBD-A3FC-66388E488A27}" type="sibTrans" cxnId="{1F703736-BCDF-4E2A-AF2F-14DBC9F819CF}">
      <dgm:prSet/>
      <dgm:spPr/>
      <dgm:t>
        <a:bodyPr/>
        <a:lstStyle/>
        <a:p>
          <a:endParaRPr lang="da-DK"/>
        </a:p>
      </dgm:t>
    </dgm:pt>
    <dgm:pt modelId="{29BFBE80-FA82-44C8-BEF1-9EB1A78BA303}">
      <dgm:prSet custT="1"/>
      <dgm:spPr/>
      <dgm:t>
        <a:bodyPr/>
        <a:lstStyle/>
        <a:p>
          <a:r>
            <a:rPr lang="da-DK" sz="1400">
              <a:solidFill>
                <a:schemeClr val="tx1"/>
              </a:solidFill>
              <a:latin typeface="Gotham"/>
            </a:rPr>
            <a:t>Vi leverer el, vand, varme og renser spildevand</a:t>
          </a:r>
        </a:p>
      </dgm:t>
    </dgm:pt>
    <dgm:pt modelId="{1A38D3CC-A861-4949-8610-13C58538311D}" type="parTrans" cxnId="{239A714B-DF61-4E03-8363-40EAA6461802}">
      <dgm:prSet/>
      <dgm:spPr/>
      <dgm:t>
        <a:bodyPr/>
        <a:lstStyle/>
        <a:p>
          <a:endParaRPr lang="da-DK"/>
        </a:p>
      </dgm:t>
    </dgm:pt>
    <dgm:pt modelId="{DEA54B92-FA29-4E00-8657-85C511685531}" type="sibTrans" cxnId="{239A714B-DF61-4E03-8363-40EAA6461802}">
      <dgm:prSet/>
      <dgm:spPr/>
      <dgm:t>
        <a:bodyPr/>
        <a:lstStyle/>
        <a:p>
          <a:endParaRPr lang="da-DK"/>
        </a:p>
      </dgm:t>
    </dgm:pt>
    <dgm:pt modelId="{7BFC0C86-011D-41AB-ACD9-7E31E1226677}">
      <dgm:prSet custT="1"/>
      <dgm:spPr/>
      <dgm:t>
        <a:bodyPr/>
        <a:lstStyle/>
        <a:p>
          <a:r>
            <a:rPr lang="da-DK" sz="1400">
              <a:solidFill>
                <a:schemeClr val="tx1"/>
              </a:solidFill>
              <a:latin typeface="Gotham"/>
            </a:rPr>
            <a:t>Hovedsæde i Struer</a:t>
          </a:r>
          <a:br>
            <a:rPr lang="da-DK" sz="1400">
              <a:solidFill>
                <a:schemeClr val="tx1"/>
              </a:solidFill>
            </a:rPr>
          </a:br>
          <a:endParaRPr lang="da-DK" sz="1400">
            <a:solidFill>
              <a:schemeClr val="tx1"/>
            </a:solidFill>
          </a:endParaRPr>
        </a:p>
      </dgm:t>
    </dgm:pt>
    <dgm:pt modelId="{78BE9B7D-213B-4F44-B430-4067454F24CA}" type="parTrans" cxnId="{45C4D997-C44A-4C8B-9CBE-E25F44C71A70}">
      <dgm:prSet/>
      <dgm:spPr/>
      <dgm:t>
        <a:bodyPr/>
        <a:lstStyle/>
        <a:p>
          <a:endParaRPr lang="da-DK"/>
        </a:p>
      </dgm:t>
    </dgm:pt>
    <dgm:pt modelId="{A813193B-3D31-4BE6-92B1-F20D2ED55D66}" type="sibTrans" cxnId="{45C4D997-C44A-4C8B-9CBE-E25F44C71A70}">
      <dgm:prSet/>
      <dgm:spPr/>
      <dgm:t>
        <a:bodyPr/>
        <a:lstStyle/>
        <a:p>
          <a:endParaRPr lang="da-DK"/>
        </a:p>
      </dgm:t>
    </dgm:pt>
    <dgm:pt modelId="{502C634A-11F9-47E2-9D57-2B93506C6C93}">
      <dgm:prSet custT="1"/>
      <dgm:spPr/>
      <dgm:t>
        <a:bodyPr/>
        <a:lstStyle/>
        <a:p>
          <a:r>
            <a:rPr lang="da-DK" sz="1400">
              <a:solidFill>
                <a:schemeClr val="tx1"/>
              </a:solidFill>
              <a:latin typeface="Gotham"/>
            </a:rPr>
            <a:t>Vi har fokus på forsyningssikkerhed, klima, miljø, forbrugerne og bæredygtig egenproduktion</a:t>
          </a:r>
        </a:p>
      </dgm:t>
    </dgm:pt>
    <dgm:pt modelId="{884ED391-102D-4BBA-BF4D-904B3CC1F8BB}" type="parTrans" cxnId="{2DE4A439-8FAD-4D79-B3AF-AFAD6AACB361}">
      <dgm:prSet/>
      <dgm:spPr/>
      <dgm:t>
        <a:bodyPr/>
        <a:lstStyle/>
        <a:p>
          <a:endParaRPr lang="da-DK"/>
        </a:p>
      </dgm:t>
    </dgm:pt>
    <dgm:pt modelId="{DAD8ABD9-1519-42C9-B83C-BC0AAE689D25}" type="sibTrans" cxnId="{2DE4A439-8FAD-4D79-B3AF-AFAD6AACB361}">
      <dgm:prSet/>
      <dgm:spPr/>
      <dgm:t>
        <a:bodyPr/>
        <a:lstStyle/>
        <a:p>
          <a:endParaRPr lang="da-DK"/>
        </a:p>
      </dgm:t>
    </dgm:pt>
    <dgm:pt modelId="{3E8C7E4A-DDF6-4250-93D6-3B010F006628}">
      <dgm:prSet custT="1"/>
      <dgm:spPr/>
      <dgm:t>
        <a:bodyPr/>
        <a:lstStyle/>
        <a:p>
          <a:pPr marL="114300" lvl="1" indent="0" defTabSz="622300">
            <a:lnSpc>
              <a:spcPct val="90000"/>
            </a:lnSpc>
            <a:spcBef>
              <a:spcPct val="0"/>
            </a:spcBef>
            <a:spcAft>
              <a:spcPct val="20000"/>
            </a:spcAft>
          </a:pPr>
          <a:r>
            <a:rPr lang="da-DK" sz="1400">
              <a:solidFill>
                <a:schemeClr val="tx1"/>
              </a:solidFill>
              <a:latin typeface="Gotham"/>
            </a:rPr>
            <a:t>Virksomhedsstrategi 2022-2026</a:t>
          </a:r>
        </a:p>
      </dgm:t>
    </dgm:pt>
    <dgm:pt modelId="{A6E47C10-B126-4EFB-BFC5-47B49BC25CCD}" type="parTrans" cxnId="{1521045C-388F-4D16-B864-5CA96B9014B1}">
      <dgm:prSet/>
      <dgm:spPr/>
      <dgm:t>
        <a:bodyPr/>
        <a:lstStyle/>
        <a:p>
          <a:endParaRPr lang="da-DK"/>
        </a:p>
      </dgm:t>
    </dgm:pt>
    <dgm:pt modelId="{866B54FD-F55A-45E5-BC53-0598030775D9}" type="sibTrans" cxnId="{1521045C-388F-4D16-B864-5CA96B9014B1}">
      <dgm:prSet/>
      <dgm:spPr/>
      <dgm:t>
        <a:bodyPr/>
        <a:lstStyle/>
        <a:p>
          <a:endParaRPr lang="da-DK"/>
        </a:p>
      </dgm:t>
    </dgm:pt>
    <dgm:pt modelId="{1A155061-0B57-4D10-8023-5E1DCDD61B8C}">
      <dgm:prSet custT="1"/>
      <dgm:spPr/>
      <dgm:t>
        <a:bodyPr/>
        <a:lstStyle/>
        <a:p>
          <a:pPr marL="114300" lvl="1" indent="0" defTabSz="622300">
            <a:lnSpc>
              <a:spcPct val="90000"/>
            </a:lnSpc>
            <a:spcBef>
              <a:spcPct val="0"/>
            </a:spcBef>
            <a:spcAft>
              <a:spcPct val="20000"/>
            </a:spcAft>
          </a:pPr>
          <a:r>
            <a:rPr lang="da-DK" sz="1400">
              <a:solidFill>
                <a:schemeClr val="tx1"/>
              </a:solidFill>
              <a:latin typeface="Gotham"/>
            </a:rPr>
            <a:t>Lokal forankring og udvikling</a:t>
          </a:r>
        </a:p>
      </dgm:t>
    </dgm:pt>
    <dgm:pt modelId="{E40F0114-AF9C-4B16-A05B-46F64C2831C4}" type="parTrans" cxnId="{6D3B209F-7098-4134-B595-43CAD42C3B13}">
      <dgm:prSet/>
      <dgm:spPr/>
      <dgm:t>
        <a:bodyPr/>
        <a:lstStyle/>
        <a:p>
          <a:endParaRPr lang="da-DK"/>
        </a:p>
      </dgm:t>
    </dgm:pt>
    <dgm:pt modelId="{D6523855-43A4-4F74-A516-730FAF19D213}" type="sibTrans" cxnId="{6D3B209F-7098-4134-B595-43CAD42C3B13}">
      <dgm:prSet/>
      <dgm:spPr/>
      <dgm:t>
        <a:bodyPr/>
        <a:lstStyle/>
        <a:p>
          <a:endParaRPr lang="da-DK"/>
        </a:p>
      </dgm:t>
    </dgm:pt>
    <dgm:pt modelId="{8065E290-5FBB-4B51-8C15-E2BB59E30622}">
      <dgm:prSet custT="1"/>
      <dgm:spPr/>
      <dgm:t>
        <a:bodyPr/>
        <a:lstStyle/>
        <a:p>
          <a:pPr marL="114300" lvl="1" indent="0" defTabSz="622300">
            <a:lnSpc>
              <a:spcPct val="90000"/>
            </a:lnSpc>
            <a:spcBef>
              <a:spcPct val="0"/>
            </a:spcBef>
            <a:spcAft>
              <a:spcPct val="20000"/>
            </a:spcAft>
          </a:pPr>
          <a:r>
            <a:rPr lang="da-DK" sz="1400">
              <a:solidFill>
                <a:schemeClr val="tx1"/>
              </a:solidFill>
              <a:latin typeface="Gotham"/>
            </a:rPr>
            <a:t>En investering i fremtiden</a:t>
          </a:r>
        </a:p>
      </dgm:t>
    </dgm:pt>
    <dgm:pt modelId="{83DC83E8-4472-4F5E-9345-EFFCB00473A3}" type="parTrans" cxnId="{530D7614-ABBC-4774-9314-A9509275A63F}">
      <dgm:prSet/>
      <dgm:spPr/>
      <dgm:t>
        <a:bodyPr/>
        <a:lstStyle/>
        <a:p>
          <a:endParaRPr lang="da-DK"/>
        </a:p>
      </dgm:t>
    </dgm:pt>
    <dgm:pt modelId="{AF77ED48-9FBB-4A71-B27B-0525CF2B32DA}" type="sibTrans" cxnId="{530D7614-ABBC-4774-9314-A9509275A63F}">
      <dgm:prSet/>
      <dgm:spPr/>
      <dgm:t>
        <a:bodyPr/>
        <a:lstStyle/>
        <a:p>
          <a:endParaRPr lang="da-DK"/>
        </a:p>
      </dgm:t>
    </dgm:pt>
    <dgm:pt modelId="{B6774BC6-A268-41FE-ADBB-4398A7F1C354}" type="pres">
      <dgm:prSet presAssocID="{E8FD87ED-965D-4FB8-8765-5948A8507B15}" presName="linear" presStyleCnt="0">
        <dgm:presLayoutVars>
          <dgm:animLvl val="lvl"/>
          <dgm:resizeHandles val="exact"/>
        </dgm:presLayoutVars>
      </dgm:prSet>
      <dgm:spPr/>
    </dgm:pt>
    <dgm:pt modelId="{F2720AD6-2375-4F83-8234-32D66DED0FA7}" type="pres">
      <dgm:prSet presAssocID="{643D4BF0-C059-490E-83CB-638C71421E81}" presName="parentText" presStyleLbl="node1" presStyleIdx="0" presStyleCnt="2" custScaleY="29984" custLinFactNeighborY="-1136">
        <dgm:presLayoutVars>
          <dgm:chMax val="0"/>
          <dgm:bulletEnabled val="1"/>
        </dgm:presLayoutVars>
      </dgm:prSet>
      <dgm:spPr/>
    </dgm:pt>
    <dgm:pt modelId="{8661266E-5BB3-46BA-B120-834C312275F2}" type="pres">
      <dgm:prSet presAssocID="{643D4BF0-C059-490E-83CB-638C71421E81}" presName="childText" presStyleLbl="revTx" presStyleIdx="0" presStyleCnt="2" custLinFactNeighborY="959">
        <dgm:presLayoutVars>
          <dgm:bulletEnabled val="1"/>
        </dgm:presLayoutVars>
      </dgm:prSet>
      <dgm:spPr/>
    </dgm:pt>
    <dgm:pt modelId="{0E405BC3-C458-45E9-A463-6A506D7B4014}" type="pres">
      <dgm:prSet presAssocID="{E9EFB93A-D6E7-4E29-8311-78348C95B1FB}" presName="parentText" presStyleLbl="node1" presStyleIdx="1" presStyleCnt="2" custScaleY="29984" custLinFactNeighborY="0">
        <dgm:presLayoutVars>
          <dgm:chMax val="0"/>
          <dgm:bulletEnabled val="1"/>
        </dgm:presLayoutVars>
      </dgm:prSet>
      <dgm:spPr/>
    </dgm:pt>
    <dgm:pt modelId="{7E04C527-3257-41D5-8204-EAC79946050E}" type="pres">
      <dgm:prSet presAssocID="{E9EFB93A-D6E7-4E29-8311-78348C95B1FB}" presName="childText" presStyleLbl="revTx" presStyleIdx="1" presStyleCnt="2" custLinFactNeighborY="0">
        <dgm:presLayoutVars>
          <dgm:bulletEnabled val="1"/>
        </dgm:presLayoutVars>
      </dgm:prSet>
      <dgm:spPr/>
    </dgm:pt>
  </dgm:ptLst>
  <dgm:cxnLst>
    <dgm:cxn modelId="{085B3D13-5527-422C-AD6E-CE92809FA7E2}" srcId="{E9EFB93A-D6E7-4E29-8311-78348C95B1FB}" destId="{ADFD5A69-8CF3-4E56-BCAF-6354FE018C5E}" srcOrd="0" destOrd="0" parTransId="{4AFE6597-5B5B-4BFC-A51D-1432D1D1B59D}" sibTransId="{957E696F-3FDE-493C-A392-9FCF3C4935E3}"/>
    <dgm:cxn modelId="{530D7614-ABBC-4774-9314-A9509275A63F}" srcId="{E9EFB93A-D6E7-4E29-8311-78348C95B1FB}" destId="{8065E290-5FBB-4B51-8C15-E2BB59E30622}" srcOrd="4" destOrd="0" parTransId="{83DC83E8-4472-4F5E-9345-EFFCB00473A3}" sibTransId="{AF77ED48-9FBB-4A71-B27B-0525CF2B32DA}"/>
    <dgm:cxn modelId="{501A461E-ECB7-4074-83AD-4C7EB4A0CFD8}" type="presOf" srcId="{ADFD5A69-8CF3-4E56-BCAF-6354FE018C5E}" destId="{7E04C527-3257-41D5-8204-EAC79946050E}" srcOrd="0" destOrd="0" presId="urn:microsoft.com/office/officeart/2005/8/layout/vList2"/>
    <dgm:cxn modelId="{B540132C-D0B0-4299-B735-BEACE41A570A}" type="presOf" srcId="{248343B5-8064-40A1-A915-EA39FFB38C88}" destId="{8661266E-5BB3-46BA-B120-834C312275F2}" srcOrd="0" destOrd="0" presId="urn:microsoft.com/office/officeart/2005/8/layout/vList2"/>
    <dgm:cxn modelId="{1F703736-BCDF-4E2A-AF2F-14DBC9F819CF}" srcId="{E9EFB93A-D6E7-4E29-8311-78348C95B1FB}" destId="{2B3B1930-91F2-475A-A20F-838D7C2FE5FE}" srcOrd="1" destOrd="0" parTransId="{23B366FD-7307-46B2-B227-71508A6E446A}" sibTransId="{6FC3E709-0495-4CBD-A3FC-66388E488A27}"/>
    <dgm:cxn modelId="{2DE4A439-8FAD-4D79-B3AF-AFAD6AACB361}" srcId="{643D4BF0-C059-490E-83CB-638C71421E81}" destId="{502C634A-11F9-47E2-9D57-2B93506C6C93}" srcOrd="4" destOrd="0" parTransId="{884ED391-102D-4BBA-BF4D-904B3CC1F8BB}" sibTransId="{DAD8ABD9-1519-42C9-B83C-BC0AAE689D25}"/>
    <dgm:cxn modelId="{1521045C-388F-4D16-B864-5CA96B9014B1}" srcId="{E9EFB93A-D6E7-4E29-8311-78348C95B1FB}" destId="{3E8C7E4A-DDF6-4250-93D6-3B010F006628}" srcOrd="3" destOrd="0" parTransId="{A6E47C10-B126-4EFB-BFC5-47B49BC25CCD}" sibTransId="{866B54FD-F55A-45E5-BC53-0598030775D9}"/>
    <dgm:cxn modelId="{04579D42-5C19-4E59-B8DE-931113B2F4C7}" srcId="{643D4BF0-C059-490E-83CB-638C71421E81}" destId="{248343B5-8064-40A1-A915-EA39FFB38C88}" srcOrd="0" destOrd="0" parTransId="{0AC953D4-57B1-4347-947C-2013264C9120}" sibTransId="{DC8BD28C-F1C1-4159-A608-BB8CD17E3C09}"/>
    <dgm:cxn modelId="{ABB2D447-B83A-44C7-B49F-01B74FB04D43}" type="presOf" srcId="{502C634A-11F9-47E2-9D57-2B93506C6C93}" destId="{8661266E-5BB3-46BA-B120-834C312275F2}" srcOrd="0" destOrd="4" presId="urn:microsoft.com/office/officeart/2005/8/layout/vList2"/>
    <dgm:cxn modelId="{22058D48-1137-48E2-AD5B-C006ABEFCF03}" type="presOf" srcId="{8065E290-5FBB-4B51-8C15-E2BB59E30622}" destId="{7E04C527-3257-41D5-8204-EAC79946050E}" srcOrd="0" destOrd="4" presId="urn:microsoft.com/office/officeart/2005/8/layout/vList2"/>
    <dgm:cxn modelId="{239A714B-DF61-4E03-8363-40EAA6461802}" srcId="{643D4BF0-C059-490E-83CB-638C71421E81}" destId="{29BFBE80-FA82-44C8-BEF1-9EB1A78BA303}" srcOrd="1" destOrd="0" parTransId="{1A38D3CC-A861-4949-8610-13C58538311D}" sibTransId="{DEA54B92-FA29-4E00-8657-85C511685531}"/>
    <dgm:cxn modelId="{93E86B6F-5D97-4590-A0B8-972E81FD0649}" srcId="{E8FD87ED-965D-4FB8-8765-5948A8507B15}" destId="{643D4BF0-C059-490E-83CB-638C71421E81}" srcOrd="0" destOrd="0" parTransId="{C7866DC3-6F58-43FC-A836-7A2B1608448D}" sibTransId="{604E5B3E-1801-490F-B71C-531566408267}"/>
    <dgm:cxn modelId="{5AB6EE54-C76C-41A3-BF14-F8AA788ACA5E}" type="presOf" srcId="{2B3B1930-91F2-475A-A20F-838D7C2FE5FE}" destId="{7E04C527-3257-41D5-8204-EAC79946050E}" srcOrd="0" destOrd="1" presId="urn:microsoft.com/office/officeart/2005/8/layout/vList2"/>
    <dgm:cxn modelId="{AF1C5178-E51A-4F70-AE33-8723D58D88D2}" type="presOf" srcId="{3E8C7E4A-DDF6-4250-93D6-3B010F006628}" destId="{7E04C527-3257-41D5-8204-EAC79946050E}" srcOrd="0" destOrd="3" presId="urn:microsoft.com/office/officeart/2005/8/layout/vList2"/>
    <dgm:cxn modelId="{45C4D997-C44A-4C8B-9CBE-E25F44C71A70}" srcId="{643D4BF0-C059-490E-83CB-638C71421E81}" destId="{7BFC0C86-011D-41AB-ACD9-7E31E1226677}" srcOrd="5" destOrd="0" parTransId="{78BE9B7D-213B-4F44-B430-4067454F24CA}" sibTransId="{A813193B-3D31-4BE6-92B1-F20D2ED55D66}"/>
    <dgm:cxn modelId="{D768029F-BE8F-48E1-AC9F-36341D271F04}" srcId="{643D4BF0-C059-490E-83CB-638C71421E81}" destId="{1629E091-A98C-4C5D-88E6-62BF62904D2F}" srcOrd="3" destOrd="0" parTransId="{89DC614B-CDC4-42C2-9759-329CA6CC846F}" sibTransId="{E0329356-5736-4A80-8D08-877D91F9C387}"/>
    <dgm:cxn modelId="{6D3B209F-7098-4134-B595-43CAD42C3B13}" srcId="{E9EFB93A-D6E7-4E29-8311-78348C95B1FB}" destId="{1A155061-0B57-4D10-8023-5E1DCDD61B8C}" srcOrd="2" destOrd="0" parTransId="{E40F0114-AF9C-4B16-A05B-46F64C2831C4}" sibTransId="{D6523855-43A4-4F74-A516-730FAF19D213}"/>
    <dgm:cxn modelId="{B51779AB-2CB6-4106-8A93-7274C489A225}" type="presOf" srcId="{E9EFB93A-D6E7-4E29-8311-78348C95B1FB}" destId="{0E405BC3-C458-45E9-A463-6A506D7B4014}" srcOrd="0" destOrd="0" presId="urn:microsoft.com/office/officeart/2005/8/layout/vList2"/>
    <dgm:cxn modelId="{D167F7AC-5B65-442D-AB7A-6F0C103B0793}" type="presOf" srcId="{7BFC0C86-011D-41AB-ACD9-7E31E1226677}" destId="{8661266E-5BB3-46BA-B120-834C312275F2}" srcOrd="0" destOrd="5" presId="urn:microsoft.com/office/officeart/2005/8/layout/vList2"/>
    <dgm:cxn modelId="{316AE7AD-25F5-47BF-9E6F-58654714F888}" srcId="{643D4BF0-C059-490E-83CB-638C71421E81}" destId="{0EF8B399-72EE-463A-BB98-1741AD762FBA}" srcOrd="2" destOrd="0" parTransId="{464AD98F-AC49-4FC0-9018-E8AE64AA8241}" sibTransId="{9004E292-5D8D-4F65-B2C8-C283C8EE44F7}"/>
    <dgm:cxn modelId="{F1FB11BF-B728-4AE2-A7D3-70B36AC73F45}" type="presOf" srcId="{1A155061-0B57-4D10-8023-5E1DCDD61B8C}" destId="{7E04C527-3257-41D5-8204-EAC79946050E}" srcOrd="0" destOrd="2" presId="urn:microsoft.com/office/officeart/2005/8/layout/vList2"/>
    <dgm:cxn modelId="{F24ED4BF-7066-424F-B813-33C1DF7D21F4}" type="presOf" srcId="{29BFBE80-FA82-44C8-BEF1-9EB1A78BA303}" destId="{8661266E-5BB3-46BA-B120-834C312275F2}" srcOrd="0" destOrd="1" presId="urn:microsoft.com/office/officeart/2005/8/layout/vList2"/>
    <dgm:cxn modelId="{18ED8FC9-121E-48FE-B155-A816FCED7F05}" type="presOf" srcId="{1629E091-A98C-4C5D-88E6-62BF62904D2F}" destId="{8661266E-5BB3-46BA-B120-834C312275F2}" srcOrd="0" destOrd="3" presId="urn:microsoft.com/office/officeart/2005/8/layout/vList2"/>
    <dgm:cxn modelId="{716D86E7-78DF-479F-AE14-2056FD3975DF}" type="presOf" srcId="{E8FD87ED-965D-4FB8-8765-5948A8507B15}" destId="{B6774BC6-A268-41FE-ADBB-4398A7F1C354}" srcOrd="0" destOrd="0" presId="urn:microsoft.com/office/officeart/2005/8/layout/vList2"/>
    <dgm:cxn modelId="{1EA3C4EB-C79F-49A8-BF31-33840D3ED911}" srcId="{E8FD87ED-965D-4FB8-8765-5948A8507B15}" destId="{E9EFB93A-D6E7-4E29-8311-78348C95B1FB}" srcOrd="1" destOrd="0" parTransId="{C3700A4A-80C5-44FC-B0D5-11AD6DFB9C19}" sibTransId="{88F6619A-C08E-4092-A23A-41A9075A8D78}"/>
    <dgm:cxn modelId="{711B03F5-B783-4820-BE48-05B20B669EC8}" type="presOf" srcId="{0EF8B399-72EE-463A-BB98-1741AD762FBA}" destId="{8661266E-5BB3-46BA-B120-834C312275F2}" srcOrd="0" destOrd="2" presId="urn:microsoft.com/office/officeart/2005/8/layout/vList2"/>
    <dgm:cxn modelId="{D8A84AF5-967C-469C-8783-A42B2BBE2759}" type="presOf" srcId="{643D4BF0-C059-490E-83CB-638C71421E81}" destId="{F2720AD6-2375-4F83-8234-32D66DED0FA7}" srcOrd="0" destOrd="0" presId="urn:microsoft.com/office/officeart/2005/8/layout/vList2"/>
    <dgm:cxn modelId="{B20CEEB6-358B-40EA-9B8E-F1D0EE2CF892}" type="presParOf" srcId="{B6774BC6-A268-41FE-ADBB-4398A7F1C354}" destId="{F2720AD6-2375-4F83-8234-32D66DED0FA7}" srcOrd="0" destOrd="0" presId="urn:microsoft.com/office/officeart/2005/8/layout/vList2"/>
    <dgm:cxn modelId="{DFBE0367-885D-4686-80D2-8442EB72DF58}" type="presParOf" srcId="{B6774BC6-A268-41FE-ADBB-4398A7F1C354}" destId="{8661266E-5BB3-46BA-B120-834C312275F2}" srcOrd="1" destOrd="0" presId="urn:microsoft.com/office/officeart/2005/8/layout/vList2"/>
    <dgm:cxn modelId="{25C7B72E-ED31-412A-9B99-E560727E93FF}" type="presParOf" srcId="{B6774BC6-A268-41FE-ADBB-4398A7F1C354}" destId="{0E405BC3-C458-45E9-A463-6A506D7B4014}" srcOrd="2" destOrd="0" presId="urn:microsoft.com/office/officeart/2005/8/layout/vList2"/>
    <dgm:cxn modelId="{EDDAFE2C-DF0F-443B-B78C-756D87D01D01}" type="presParOf" srcId="{B6774BC6-A268-41FE-ADBB-4398A7F1C354}" destId="{7E04C527-3257-41D5-8204-EAC79946050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1E0DDF-3F43-4460-8F07-49302CA262B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da-DK"/>
        </a:p>
      </dgm:t>
    </dgm:pt>
    <dgm:pt modelId="{ACE832C6-EDD1-4358-A88D-2DCA7BFD9DA2}">
      <dgm:prSet phldrT="[Tekst]"/>
      <dgm:spPr>
        <a:solidFill>
          <a:srgbClr val="E7E6E6"/>
        </a:solidFill>
        <a:ln w="15875">
          <a:solidFill>
            <a:schemeClr val="tx1"/>
          </a:solidFill>
        </a:ln>
      </dgm:spPr>
      <dgm:t>
        <a:bodyPr/>
        <a:lstStyle/>
        <a:p>
          <a:pPr rtl="0"/>
          <a:r>
            <a:rPr lang="da-DK" b="1">
              <a:solidFill>
                <a:schemeClr val="tx1"/>
              </a:solidFill>
              <a:latin typeface="Montserrat"/>
            </a:rPr>
            <a:t>To kommunalt ejede  multiforsyninger</a:t>
          </a:r>
        </a:p>
      </dgm:t>
    </dgm:pt>
    <dgm:pt modelId="{A23EF40E-239E-4E4F-94E6-356D2395D3A8}" type="parTrans" cxnId="{DC65B801-2FA3-45C8-98D2-E23CDD48859B}">
      <dgm:prSet/>
      <dgm:spPr/>
      <dgm:t>
        <a:bodyPr/>
        <a:lstStyle/>
        <a:p>
          <a:endParaRPr lang="da-DK"/>
        </a:p>
      </dgm:t>
    </dgm:pt>
    <dgm:pt modelId="{379CD2DD-D8A9-432F-A231-66D65F3E763F}" type="sibTrans" cxnId="{DC65B801-2FA3-45C8-98D2-E23CDD48859B}">
      <dgm:prSet/>
      <dgm:spPr/>
      <dgm:t>
        <a:bodyPr/>
        <a:lstStyle/>
        <a:p>
          <a:endParaRPr lang="da-DK"/>
        </a:p>
      </dgm:t>
    </dgm:pt>
    <dgm:pt modelId="{2F2F2464-F834-4A55-A9F5-63CDD520C531}">
      <dgm:prSet phldrT="[Tekst]"/>
      <dgm:spPr>
        <a:solidFill>
          <a:srgbClr val="E7E6E6"/>
        </a:solidFill>
        <a:ln w="15875">
          <a:solidFill>
            <a:schemeClr val="tx1"/>
          </a:solidFill>
        </a:ln>
      </dgm:spPr>
      <dgm:t>
        <a:bodyPr/>
        <a:lstStyle/>
        <a:p>
          <a:pPr>
            <a:buNone/>
          </a:pPr>
          <a:r>
            <a:rPr lang="da-DK" b="1">
              <a:solidFill>
                <a:schemeClr val="tx1"/>
              </a:solidFill>
              <a:latin typeface="Montserrat"/>
            </a:rPr>
            <a:t>Lokale udviklingsmuligheder</a:t>
          </a:r>
        </a:p>
      </dgm:t>
    </dgm:pt>
    <dgm:pt modelId="{B6EE2604-9435-4920-94A0-CB5D6B310117}" type="parTrans" cxnId="{661C9670-91F3-4064-9521-BEF3B242E75B}">
      <dgm:prSet/>
      <dgm:spPr/>
      <dgm:t>
        <a:bodyPr/>
        <a:lstStyle/>
        <a:p>
          <a:endParaRPr lang="da-DK"/>
        </a:p>
      </dgm:t>
    </dgm:pt>
    <dgm:pt modelId="{0131FD60-6687-4CB9-AF79-96D1A18D53B2}" type="sibTrans" cxnId="{661C9670-91F3-4064-9521-BEF3B242E75B}">
      <dgm:prSet/>
      <dgm:spPr/>
      <dgm:t>
        <a:bodyPr/>
        <a:lstStyle/>
        <a:p>
          <a:endParaRPr lang="da-DK"/>
        </a:p>
      </dgm:t>
    </dgm:pt>
    <dgm:pt modelId="{FD7DBA91-2506-4607-899C-8DDCA0FB8C31}">
      <dgm:prSet phldrT="[Tekst]"/>
      <dgm:spPr>
        <a:solidFill>
          <a:srgbClr val="E7E6E6"/>
        </a:solidFill>
        <a:ln w="15875">
          <a:solidFill>
            <a:schemeClr val="tx1"/>
          </a:solidFill>
        </a:ln>
      </dgm:spPr>
      <dgm:t>
        <a:bodyPr/>
        <a:lstStyle/>
        <a:p>
          <a:r>
            <a:rPr lang="da-DK" b="1">
              <a:solidFill>
                <a:schemeClr val="tx1"/>
              </a:solidFill>
              <a:latin typeface="Montserrat"/>
            </a:rPr>
            <a:t>Grøn energi</a:t>
          </a:r>
        </a:p>
      </dgm:t>
    </dgm:pt>
    <dgm:pt modelId="{8A31DF2C-ABDB-4ADE-9722-B9A41B0A1CE6}" type="parTrans" cxnId="{D234AF09-2CF8-4084-A745-A5B953D69A20}">
      <dgm:prSet/>
      <dgm:spPr/>
      <dgm:t>
        <a:bodyPr/>
        <a:lstStyle/>
        <a:p>
          <a:endParaRPr lang="da-DK"/>
        </a:p>
      </dgm:t>
    </dgm:pt>
    <dgm:pt modelId="{9D57692E-D752-4A2D-A419-D6AB576F0412}" type="sibTrans" cxnId="{D234AF09-2CF8-4084-A745-A5B953D69A20}">
      <dgm:prSet/>
      <dgm:spPr/>
      <dgm:t>
        <a:bodyPr/>
        <a:lstStyle/>
        <a:p>
          <a:endParaRPr lang="da-DK"/>
        </a:p>
      </dgm:t>
    </dgm:pt>
    <dgm:pt modelId="{2B488CF2-8736-4199-9889-C2ABF081DADC}">
      <dgm:prSet phldrT="[Tekst]"/>
      <dgm:spPr>
        <a:solidFill>
          <a:srgbClr val="E7E6E6"/>
        </a:solidFill>
        <a:ln w="15875">
          <a:solidFill>
            <a:schemeClr val="tx1"/>
          </a:solidFill>
        </a:ln>
      </dgm:spPr>
      <dgm:t>
        <a:bodyPr/>
        <a:lstStyle/>
        <a:p>
          <a:pPr>
            <a:buNone/>
          </a:pPr>
          <a:r>
            <a:rPr lang="da-DK" b="1">
              <a:solidFill>
                <a:schemeClr val="tx1"/>
              </a:solidFill>
              <a:latin typeface="Montserrat"/>
            </a:rPr>
            <a:t>To erfarne </a:t>
          </a:r>
          <a:br>
            <a:rPr lang="da-DK" b="1">
              <a:solidFill>
                <a:schemeClr val="tx1"/>
              </a:solidFill>
              <a:latin typeface="Montserrat"/>
            </a:rPr>
          </a:br>
          <a:r>
            <a:rPr lang="da-DK" b="1">
              <a:solidFill>
                <a:schemeClr val="tx1"/>
              </a:solidFill>
              <a:latin typeface="Montserrat"/>
            </a:rPr>
            <a:t>VE-aktører</a:t>
          </a:r>
        </a:p>
      </dgm:t>
    </dgm:pt>
    <dgm:pt modelId="{32E9B5CD-333A-47B3-A395-8CBC324A909E}" type="parTrans" cxnId="{70D348D2-6853-4B18-89F2-F7A66295A67E}">
      <dgm:prSet/>
      <dgm:spPr/>
      <dgm:t>
        <a:bodyPr/>
        <a:lstStyle/>
        <a:p>
          <a:endParaRPr lang="da-DK"/>
        </a:p>
      </dgm:t>
    </dgm:pt>
    <dgm:pt modelId="{57BDEC50-6C82-4C13-8153-627B3048BE0B}" type="sibTrans" cxnId="{70D348D2-6853-4B18-89F2-F7A66295A67E}">
      <dgm:prSet/>
      <dgm:spPr/>
      <dgm:t>
        <a:bodyPr/>
        <a:lstStyle/>
        <a:p>
          <a:endParaRPr lang="da-DK"/>
        </a:p>
      </dgm:t>
    </dgm:pt>
    <dgm:pt modelId="{FA0FB3B2-318C-4777-9984-3494526B40F5}">
      <dgm:prSet phldrT="[Tekst]"/>
      <dgm:spPr>
        <a:solidFill>
          <a:srgbClr val="E7E6E6"/>
        </a:solidFill>
        <a:ln w="15875">
          <a:solidFill>
            <a:schemeClr val="tx1"/>
          </a:solidFill>
        </a:ln>
      </dgm:spPr>
      <dgm:t>
        <a:bodyPr/>
        <a:lstStyle/>
        <a:p>
          <a:pPr>
            <a:buNone/>
          </a:pPr>
          <a:r>
            <a:rPr lang="da-DK" b="1">
              <a:solidFill>
                <a:schemeClr val="tx1"/>
              </a:solidFill>
              <a:latin typeface="Montserrat"/>
            </a:rPr>
            <a:t>Fire vestjyske virksomheder</a:t>
          </a:r>
        </a:p>
      </dgm:t>
    </dgm:pt>
    <dgm:pt modelId="{CB21E879-7070-4F26-A846-B8FF21CF42C8}" type="parTrans" cxnId="{BF9605D9-CDB7-4B42-893E-48A066911063}">
      <dgm:prSet/>
      <dgm:spPr/>
      <dgm:t>
        <a:bodyPr/>
        <a:lstStyle/>
        <a:p>
          <a:endParaRPr lang="da-DK"/>
        </a:p>
      </dgm:t>
    </dgm:pt>
    <dgm:pt modelId="{3B72E975-081E-4773-B237-023CC441C62C}" type="sibTrans" cxnId="{BF9605D9-CDB7-4B42-893E-48A066911063}">
      <dgm:prSet/>
      <dgm:spPr/>
      <dgm:t>
        <a:bodyPr/>
        <a:lstStyle/>
        <a:p>
          <a:endParaRPr lang="da-DK"/>
        </a:p>
      </dgm:t>
    </dgm:pt>
    <dgm:pt modelId="{C6E50DF1-2D81-4F3C-9D61-F310B5CC753D}">
      <dgm:prSet phldrT="[Tekst]"/>
      <dgm:spPr>
        <a:solidFill>
          <a:srgbClr val="E7E6E6"/>
        </a:solidFill>
        <a:ln w="15875">
          <a:solidFill>
            <a:schemeClr val="tx1"/>
          </a:solidFill>
        </a:ln>
      </dgm:spPr>
      <dgm:t>
        <a:bodyPr/>
        <a:lstStyle/>
        <a:p>
          <a:pPr>
            <a:buNone/>
          </a:pPr>
          <a:r>
            <a:rPr lang="da-DK" b="1">
              <a:solidFill>
                <a:schemeClr val="tx1"/>
              </a:solidFill>
              <a:latin typeface="Montserrat"/>
            </a:rPr>
            <a:t>Økonomien holdes i lokalområdet</a:t>
          </a:r>
        </a:p>
      </dgm:t>
    </dgm:pt>
    <dgm:pt modelId="{BC31687B-2842-41A2-AECF-B45D30F0B3E5}" type="parTrans" cxnId="{3FAEEC17-EF1A-4ADF-9FA7-BD04C53941FB}">
      <dgm:prSet/>
      <dgm:spPr/>
      <dgm:t>
        <a:bodyPr/>
        <a:lstStyle/>
        <a:p>
          <a:endParaRPr lang="da-DK"/>
        </a:p>
      </dgm:t>
    </dgm:pt>
    <dgm:pt modelId="{E67420B8-E402-4428-97C3-D4F76EA319C9}" type="sibTrans" cxnId="{3FAEEC17-EF1A-4ADF-9FA7-BD04C53941FB}">
      <dgm:prSet/>
      <dgm:spPr/>
      <dgm:t>
        <a:bodyPr/>
        <a:lstStyle/>
        <a:p>
          <a:endParaRPr lang="da-DK"/>
        </a:p>
      </dgm:t>
    </dgm:pt>
    <dgm:pt modelId="{3533AF95-A3D5-4E75-ABD2-ED2A1035F581}" type="pres">
      <dgm:prSet presAssocID="{ED1E0DDF-3F43-4460-8F07-49302CA262B1}" presName="diagram" presStyleCnt="0">
        <dgm:presLayoutVars>
          <dgm:dir/>
          <dgm:resizeHandles val="exact"/>
        </dgm:presLayoutVars>
      </dgm:prSet>
      <dgm:spPr/>
    </dgm:pt>
    <dgm:pt modelId="{0532C22A-4AC3-46A1-A37D-6ACDD5B8A5E2}" type="pres">
      <dgm:prSet presAssocID="{ACE832C6-EDD1-4358-A88D-2DCA7BFD9DA2}" presName="node" presStyleLbl="node1" presStyleIdx="0" presStyleCnt="6">
        <dgm:presLayoutVars>
          <dgm:bulletEnabled val="1"/>
        </dgm:presLayoutVars>
      </dgm:prSet>
      <dgm:spPr/>
    </dgm:pt>
    <dgm:pt modelId="{BDB40D41-3CD8-4F13-A542-5A6D9C940411}" type="pres">
      <dgm:prSet presAssocID="{379CD2DD-D8A9-432F-A231-66D65F3E763F}" presName="sibTrans" presStyleCnt="0"/>
      <dgm:spPr/>
    </dgm:pt>
    <dgm:pt modelId="{3FC806A1-5C2C-4792-83DF-DE5AE81D2693}" type="pres">
      <dgm:prSet presAssocID="{2B488CF2-8736-4199-9889-C2ABF081DADC}" presName="node" presStyleLbl="node1" presStyleIdx="1" presStyleCnt="6">
        <dgm:presLayoutVars>
          <dgm:bulletEnabled val="1"/>
        </dgm:presLayoutVars>
      </dgm:prSet>
      <dgm:spPr/>
    </dgm:pt>
    <dgm:pt modelId="{CDEB3F89-8E98-45E7-AA9B-B035384355B1}" type="pres">
      <dgm:prSet presAssocID="{57BDEC50-6C82-4C13-8153-627B3048BE0B}" presName="sibTrans" presStyleCnt="0"/>
      <dgm:spPr/>
    </dgm:pt>
    <dgm:pt modelId="{381EEC4A-C843-4AE6-9E36-C189EB2BBD6B}" type="pres">
      <dgm:prSet presAssocID="{FA0FB3B2-318C-4777-9984-3494526B40F5}" presName="node" presStyleLbl="node1" presStyleIdx="2" presStyleCnt="6">
        <dgm:presLayoutVars>
          <dgm:bulletEnabled val="1"/>
        </dgm:presLayoutVars>
      </dgm:prSet>
      <dgm:spPr/>
    </dgm:pt>
    <dgm:pt modelId="{A08E5251-B3BF-495E-9988-BCA4765E9439}" type="pres">
      <dgm:prSet presAssocID="{3B72E975-081E-4773-B237-023CC441C62C}" presName="sibTrans" presStyleCnt="0"/>
      <dgm:spPr/>
    </dgm:pt>
    <dgm:pt modelId="{76012DAF-2C72-4D6B-ABE4-4E3EEED80260}" type="pres">
      <dgm:prSet presAssocID="{C6E50DF1-2D81-4F3C-9D61-F310B5CC753D}" presName="node" presStyleLbl="node1" presStyleIdx="3" presStyleCnt="6">
        <dgm:presLayoutVars>
          <dgm:bulletEnabled val="1"/>
        </dgm:presLayoutVars>
      </dgm:prSet>
      <dgm:spPr/>
    </dgm:pt>
    <dgm:pt modelId="{F4FBE078-99CB-4F13-8653-91C73F32950F}" type="pres">
      <dgm:prSet presAssocID="{E67420B8-E402-4428-97C3-D4F76EA319C9}" presName="sibTrans" presStyleCnt="0"/>
      <dgm:spPr/>
    </dgm:pt>
    <dgm:pt modelId="{D77E1154-A699-4FB3-AF79-915191458AE8}" type="pres">
      <dgm:prSet presAssocID="{FD7DBA91-2506-4607-899C-8DDCA0FB8C31}" presName="node" presStyleLbl="node1" presStyleIdx="4" presStyleCnt="6">
        <dgm:presLayoutVars>
          <dgm:bulletEnabled val="1"/>
        </dgm:presLayoutVars>
      </dgm:prSet>
      <dgm:spPr/>
    </dgm:pt>
    <dgm:pt modelId="{244929A1-B833-471B-8ED2-C4A6DC41AC6C}" type="pres">
      <dgm:prSet presAssocID="{9D57692E-D752-4A2D-A419-D6AB576F0412}" presName="sibTrans" presStyleCnt="0"/>
      <dgm:spPr/>
    </dgm:pt>
    <dgm:pt modelId="{BF108588-8830-493C-8A85-D557249B4980}" type="pres">
      <dgm:prSet presAssocID="{2F2F2464-F834-4A55-A9F5-63CDD520C531}" presName="node" presStyleLbl="node1" presStyleIdx="5" presStyleCnt="6">
        <dgm:presLayoutVars>
          <dgm:bulletEnabled val="1"/>
        </dgm:presLayoutVars>
      </dgm:prSet>
      <dgm:spPr/>
    </dgm:pt>
  </dgm:ptLst>
  <dgm:cxnLst>
    <dgm:cxn modelId="{DC65B801-2FA3-45C8-98D2-E23CDD48859B}" srcId="{ED1E0DDF-3F43-4460-8F07-49302CA262B1}" destId="{ACE832C6-EDD1-4358-A88D-2DCA7BFD9DA2}" srcOrd="0" destOrd="0" parTransId="{A23EF40E-239E-4E4F-94E6-356D2395D3A8}" sibTransId="{379CD2DD-D8A9-432F-A231-66D65F3E763F}"/>
    <dgm:cxn modelId="{D234AF09-2CF8-4084-A745-A5B953D69A20}" srcId="{ED1E0DDF-3F43-4460-8F07-49302CA262B1}" destId="{FD7DBA91-2506-4607-899C-8DDCA0FB8C31}" srcOrd="4" destOrd="0" parTransId="{8A31DF2C-ABDB-4ADE-9722-B9A41B0A1CE6}" sibTransId="{9D57692E-D752-4A2D-A419-D6AB576F0412}"/>
    <dgm:cxn modelId="{4A521914-4C65-4511-8218-279140D94DE4}" type="presOf" srcId="{FD7DBA91-2506-4607-899C-8DDCA0FB8C31}" destId="{D77E1154-A699-4FB3-AF79-915191458AE8}" srcOrd="0" destOrd="0" presId="urn:microsoft.com/office/officeart/2005/8/layout/default"/>
    <dgm:cxn modelId="{3FAEEC17-EF1A-4ADF-9FA7-BD04C53941FB}" srcId="{ED1E0DDF-3F43-4460-8F07-49302CA262B1}" destId="{C6E50DF1-2D81-4F3C-9D61-F310B5CC753D}" srcOrd="3" destOrd="0" parTransId="{BC31687B-2842-41A2-AECF-B45D30F0B3E5}" sibTransId="{E67420B8-E402-4428-97C3-D4F76EA319C9}"/>
    <dgm:cxn modelId="{F8EB2637-D00E-445A-8B67-C1E08760AF83}" type="presOf" srcId="{FA0FB3B2-318C-4777-9984-3494526B40F5}" destId="{381EEC4A-C843-4AE6-9E36-C189EB2BBD6B}" srcOrd="0" destOrd="0" presId="urn:microsoft.com/office/officeart/2005/8/layout/default"/>
    <dgm:cxn modelId="{661C9670-91F3-4064-9521-BEF3B242E75B}" srcId="{ED1E0DDF-3F43-4460-8F07-49302CA262B1}" destId="{2F2F2464-F834-4A55-A9F5-63CDD520C531}" srcOrd="5" destOrd="0" parTransId="{B6EE2604-9435-4920-94A0-CB5D6B310117}" sibTransId="{0131FD60-6687-4CB9-AF79-96D1A18D53B2}"/>
    <dgm:cxn modelId="{70D348D2-6853-4B18-89F2-F7A66295A67E}" srcId="{ED1E0DDF-3F43-4460-8F07-49302CA262B1}" destId="{2B488CF2-8736-4199-9889-C2ABF081DADC}" srcOrd="1" destOrd="0" parTransId="{32E9B5CD-333A-47B3-A395-8CBC324A909E}" sibTransId="{57BDEC50-6C82-4C13-8153-627B3048BE0B}"/>
    <dgm:cxn modelId="{BF9605D9-CDB7-4B42-893E-48A066911063}" srcId="{ED1E0DDF-3F43-4460-8F07-49302CA262B1}" destId="{FA0FB3B2-318C-4777-9984-3494526B40F5}" srcOrd="2" destOrd="0" parTransId="{CB21E879-7070-4F26-A846-B8FF21CF42C8}" sibTransId="{3B72E975-081E-4773-B237-023CC441C62C}"/>
    <dgm:cxn modelId="{F4884CDF-5C7A-4CE8-BE52-9A3ED8F7FE3C}" type="presOf" srcId="{ED1E0DDF-3F43-4460-8F07-49302CA262B1}" destId="{3533AF95-A3D5-4E75-ABD2-ED2A1035F581}" srcOrd="0" destOrd="0" presId="urn:microsoft.com/office/officeart/2005/8/layout/default"/>
    <dgm:cxn modelId="{ECD8E1E6-F068-49E4-BD01-F64B8C40DF47}" type="presOf" srcId="{ACE832C6-EDD1-4358-A88D-2DCA7BFD9DA2}" destId="{0532C22A-4AC3-46A1-A37D-6ACDD5B8A5E2}" srcOrd="0" destOrd="0" presId="urn:microsoft.com/office/officeart/2005/8/layout/default"/>
    <dgm:cxn modelId="{550CDCE9-E133-4A97-8415-1E0DA100F488}" type="presOf" srcId="{C6E50DF1-2D81-4F3C-9D61-F310B5CC753D}" destId="{76012DAF-2C72-4D6B-ABE4-4E3EEED80260}" srcOrd="0" destOrd="0" presId="urn:microsoft.com/office/officeart/2005/8/layout/default"/>
    <dgm:cxn modelId="{2BCC0DF7-CE3A-4465-8F55-0AC1C81CC2B0}" type="presOf" srcId="{2F2F2464-F834-4A55-A9F5-63CDD520C531}" destId="{BF108588-8830-493C-8A85-D557249B4980}" srcOrd="0" destOrd="0" presId="urn:microsoft.com/office/officeart/2005/8/layout/default"/>
    <dgm:cxn modelId="{3941FFFE-52B9-4B70-97D6-B6E5981B28B5}" type="presOf" srcId="{2B488CF2-8736-4199-9889-C2ABF081DADC}" destId="{3FC806A1-5C2C-4792-83DF-DE5AE81D2693}" srcOrd="0" destOrd="0" presId="urn:microsoft.com/office/officeart/2005/8/layout/default"/>
    <dgm:cxn modelId="{34C0F0C0-6EAD-41A5-A6AC-931EEE037EFE}" type="presParOf" srcId="{3533AF95-A3D5-4E75-ABD2-ED2A1035F581}" destId="{0532C22A-4AC3-46A1-A37D-6ACDD5B8A5E2}" srcOrd="0" destOrd="0" presId="urn:microsoft.com/office/officeart/2005/8/layout/default"/>
    <dgm:cxn modelId="{98B13B40-8A1A-4E3B-AB15-4E0237D756A4}" type="presParOf" srcId="{3533AF95-A3D5-4E75-ABD2-ED2A1035F581}" destId="{BDB40D41-3CD8-4F13-A542-5A6D9C940411}" srcOrd="1" destOrd="0" presId="urn:microsoft.com/office/officeart/2005/8/layout/default"/>
    <dgm:cxn modelId="{97946068-E8F3-43BA-8FBB-9E4FFD1688DC}" type="presParOf" srcId="{3533AF95-A3D5-4E75-ABD2-ED2A1035F581}" destId="{3FC806A1-5C2C-4792-83DF-DE5AE81D2693}" srcOrd="2" destOrd="0" presId="urn:microsoft.com/office/officeart/2005/8/layout/default"/>
    <dgm:cxn modelId="{770706A9-4201-4F83-BD60-6CAF6101CCE8}" type="presParOf" srcId="{3533AF95-A3D5-4E75-ABD2-ED2A1035F581}" destId="{CDEB3F89-8E98-45E7-AA9B-B035384355B1}" srcOrd="3" destOrd="0" presId="urn:microsoft.com/office/officeart/2005/8/layout/default"/>
    <dgm:cxn modelId="{AAF1C37A-315E-41DB-A612-0C757F8868BE}" type="presParOf" srcId="{3533AF95-A3D5-4E75-ABD2-ED2A1035F581}" destId="{381EEC4A-C843-4AE6-9E36-C189EB2BBD6B}" srcOrd="4" destOrd="0" presId="urn:microsoft.com/office/officeart/2005/8/layout/default"/>
    <dgm:cxn modelId="{CD45392B-22F6-461A-8375-079978A07784}" type="presParOf" srcId="{3533AF95-A3D5-4E75-ABD2-ED2A1035F581}" destId="{A08E5251-B3BF-495E-9988-BCA4765E9439}" srcOrd="5" destOrd="0" presId="urn:microsoft.com/office/officeart/2005/8/layout/default"/>
    <dgm:cxn modelId="{9A3305D5-3DA8-4436-A2D0-39433CC472F8}" type="presParOf" srcId="{3533AF95-A3D5-4E75-ABD2-ED2A1035F581}" destId="{76012DAF-2C72-4D6B-ABE4-4E3EEED80260}" srcOrd="6" destOrd="0" presId="urn:microsoft.com/office/officeart/2005/8/layout/default"/>
    <dgm:cxn modelId="{4C9CD839-6A1C-436B-A2C0-3296850C3B46}" type="presParOf" srcId="{3533AF95-A3D5-4E75-ABD2-ED2A1035F581}" destId="{F4FBE078-99CB-4F13-8653-91C73F32950F}" srcOrd="7" destOrd="0" presId="urn:microsoft.com/office/officeart/2005/8/layout/default"/>
    <dgm:cxn modelId="{A71D487F-C81C-4047-BF15-25E71E357208}" type="presParOf" srcId="{3533AF95-A3D5-4E75-ABD2-ED2A1035F581}" destId="{D77E1154-A699-4FB3-AF79-915191458AE8}" srcOrd="8" destOrd="0" presId="urn:microsoft.com/office/officeart/2005/8/layout/default"/>
    <dgm:cxn modelId="{DAB155AF-FF56-4E6E-A7E2-18F53876B3D8}" type="presParOf" srcId="{3533AF95-A3D5-4E75-ABD2-ED2A1035F581}" destId="{244929A1-B833-471B-8ED2-C4A6DC41AC6C}" srcOrd="9" destOrd="0" presId="urn:microsoft.com/office/officeart/2005/8/layout/default"/>
    <dgm:cxn modelId="{A984366F-259D-4922-8BC1-1EC23CC8B723}" type="presParOf" srcId="{3533AF95-A3D5-4E75-ABD2-ED2A1035F581}" destId="{BF108588-8830-493C-8A85-D557249B498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20AD6-2375-4F83-8234-32D66DED0FA7}">
      <dsp:nvSpPr>
        <dsp:cNvPr id="0" name=""/>
        <dsp:cNvSpPr/>
      </dsp:nvSpPr>
      <dsp:spPr>
        <a:xfrm>
          <a:off x="0" y="0"/>
          <a:ext cx="4950509" cy="308715"/>
        </a:xfrm>
        <a:prstGeom prst="roundRect">
          <a:avLst/>
        </a:prstGeom>
        <a:solidFill>
          <a:srgbClr val="21537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latin typeface="Gotham"/>
            </a:rPr>
            <a:t>Hvem er vi?</a:t>
          </a:r>
        </a:p>
      </dsp:txBody>
      <dsp:txXfrm>
        <a:off x="15070" y="15070"/>
        <a:ext cx="4920369" cy="278575"/>
      </dsp:txXfrm>
    </dsp:sp>
    <dsp:sp modelId="{8661266E-5BB3-46BA-B120-834C312275F2}">
      <dsp:nvSpPr>
        <dsp:cNvPr id="0" name=""/>
        <dsp:cNvSpPr/>
      </dsp:nvSpPr>
      <dsp:spPr>
        <a:xfrm>
          <a:off x="0" y="338342"/>
          <a:ext cx="4950509" cy="222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7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da-DK" sz="1400" kern="1200">
              <a:solidFill>
                <a:schemeClr val="tx1"/>
              </a:solidFill>
              <a:latin typeface="Gotham"/>
            </a:rPr>
            <a:t>Lokalt, kommunalt ejet multiforsyningsselskab med 36 ansatte</a:t>
          </a:r>
        </a:p>
        <a:p>
          <a:pPr marL="114300" lvl="1" indent="-114300" algn="l" defTabSz="622300">
            <a:lnSpc>
              <a:spcPct val="90000"/>
            </a:lnSpc>
            <a:spcBef>
              <a:spcPct val="0"/>
            </a:spcBef>
            <a:spcAft>
              <a:spcPct val="20000"/>
            </a:spcAft>
            <a:buChar char="•"/>
          </a:pPr>
          <a:r>
            <a:rPr lang="da-DK" sz="1400" kern="1200">
              <a:solidFill>
                <a:schemeClr val="tx1"/>
              </a:solidFill>
              <a:latin typeface="Gotham"/>
            </a:rPr>
            <a:t>Vi leverer el, vand, varme og renser spildevand</a:t>
          </a:r>
        </a:p>
        <a:p>
          <a:pPr marL="114300" lvl="1" indent="-114300" algn="l" defTabSz="622300">
            <a:lnSpc>
              <a:spcPct val="90000"/>
            </a:lnSpc>
            <a:spcBef>
              <a:spcPct val="0"/>
            </a:spcBef>
            <a:spcAft>
              <a:spcPct val="20000"/>
            </a:spcAft>
            <a:buChar char="•"/>
          </a:pPr>
          <a:r>
            <a:rPr lang="da-DK" sz="1400" kern="1200">
              <a:solidFill>
                <a:schemeClr val="tx1"/>
              </a:solidFill>
              <a:latin typeface="Gotham"/>
            </a:rPr>
            <a:t>Vi driver MEC – Maabjerg Energy Center (kraftvarmeværk og transmissionssystem) sammen med </a:t>
          </a:r>
          <a:r>
            <a:rPr lang="da-DK" sz="1400" kern="1200" err="1">
              <a:solidFill>
                <a:schemeClr val="tx1"/>
              </a:solidFill>
              <a:latin typeface="Gotham"/>
            </a:rPr>
            <a:t>Vestforsyning</a:t>
          </a:r>
        </a:p>
        <a:p>
          <a:pPr marL="114300" lvl="1" indent="-114300" algn="l" defTabSz="622300">
            <a:lnSpc>
              <a:spcPct val="90000"/>
            </a:lnSpc>
            <a:spcBef>
              <a:spcPct val="0"/>
            </a:spcBef>
            <a:spcAft>
              <a:spcPct val="20000"/>
            </a:spcAft>
            <a:buChar char="•"/>
          </a:pPr>
          <a:r>
            <a:rPr lang="da-DK" sz="1400" kern="1200">
              <a:solidFill>
                <a:schemeClr val="tx1"/>
              </a:solidFill>
              <a:latin typeface="Gotham"/>
            </a:rPr>
            <a:t>Vi investerer i den grønne omstilling – herunder solcelleanlæg, husstandsvindmøller og regnvandsbassiner</a:t>
          </a:r>
        </a:p>
        <a:p>
          <a:pPr marL="114300" lvl="1" indent="-114300" algn="l" defTabSz="622300">
            <a:lnSpc>
              <a:spcPct val="90000"/>
            </a:lnSpc>
            <a:spcBef>
              <a:spcPct val="0"/>
            </a:spcBef>
            <a:spcAft>
              <a:spcPct val="20000"/>
            </a:spcAft>
            <a:buChar char="•"/>
          </a:pPr>
          <a:r>
            <a:rPr lang="da-DK" sz="1400" kern="1200">
              <a:solidFill>
                <a:schemeClr val="tx1"/>
              </a:solidFill>
              <a:latin typeface="Gotham"/>
            </a:rPr>
            <a:t>Vi har fokus på forsyningssikkerhed, klima, miljø, forbrugerne og bæredygtig egenproduktion</a:t>
          </a:r>
        </a:p>
        <a:p>
          <a:pPr marL="114300" lvl="1" indent="-114300" algn="l" defTabSz="622300">
            <a:lnSpc>
              <a:spcPct val="90000"/>
            </a:lnSpc>
            <a:spcBef>
              <a:spcPct val="0"/>
            </a:spcBef>
            <a:spcAft>
              <a:spcPct val="20000"/>
            </a:spcAft>
            <a:buChar char="•"/>
          </a:pPr>
          <a:r>
            <a:rPr lang="da-DK" sz="1400" kern="1200">
              <a:solidFill>
                <a:schemeClr val="tx1"/>
              </a:solidFill>
              <a:latin typeface="Gotham"/>
            </a:rPr>
            <a:t>Hovedsæde i Struer</a:t>
          </a:r>
          <a:br>
            <a:rPr lang="da-DK" sz="1400" kern="1200">
              <a:solidFill>
                <a:schemeClr val="tx1"/>
              </a:solidFill>
            </a:rPr>
          </a:br>
          <a:endParaRPr lang="da-DK" sz="1400" kern="1200">
            <a:solidFill>
              <a:schemeClr val="tx1"/>
            </a:solidFill>
          </a:endParaRPr>
        </a:p>
      </dsp:txBody>
      <dsp:txXfrm>
        <a:off x="0" y="338342"/>
        <a:ext cx="4950509" cy="2220075"/>
      </dsp:txXfrm>
    </dsp:sp>
    <dsp:sp modelId="{0E405BC3-C458-45E9-A463-6A506D7B4014}">
      <dsp:nvSpPr>
        <dsp:cNvPr id="0" name=""/>
        <dsp:cNvSpPr/>
      </dsp:nvSpPr>
      <dsp:spPr>
        <a:xfrm>
          <a:off x="0" y="2548543"/>
          <a:ext cx="4950509" cy="308715"/>
        </a:xfrm>
        <a:prstGeom prst="roundRect">
          <a:avLst/>
        </a:prstGeom>
        <a:solidFill>
          <a:srgbClr val="21537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latin typeface="Gotham"/>
            </a:rPr>
            <a:t>Hvorfor Energipark Holstebro-Struer?</a:t>
          </a:r>
        </a:p>
      </dsp:txBody>
      <dsp:txXfrm>
        <a:off x="15070" y="2563613"/>
        <a:ext cx="4920369" cy="278575"/>
      </dsp:txXfrm>
    </dsp:sp>
    <dsp:sp modelId="{7E04C527-3257-41D5-8204-EAC79946050E}">
      <dsp:nvSpPr>
        <dsp:cNvPr id="0" name=""/>
        <dsp:cNvSpPr/>
      </dsp:nvSpPr>
      <dsp:spPr>
        <a:xfrm>
          <a:off x="0" y="2857259"/>
          <a:ext cx="4950509" cy="1195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79" tIns="17780" rIns="99568" bIns="17780" numCol="1" spcCol="1270" anchor="t" anchorCtr="0">
          <a:noAutofit/>
        </a:bodyPr>
        <a:lstStyle/>
        <a:p>
          <a:pPr marL="114300" lvl="1" indent="0" algn="l" defTabSz="622300">
            <a:lnSpc>
              <a:spcPct val="90000"/>
            </a:lnSpc>
            <a:spcBef>
              <a:spcPct val="0"/>
            </a:spcBef>
            <a:spcAft>
              <a:spcPct val="20000"/>
            </a:spcAft>
            <a:buChar char="•"/>
          </a:pPr>
          <a:r>
            <a:rPr lang="da-DK" sz="1400" kern="1200">
              <a:solidFill>
                <a:schemeClr val="tx1"/>
              </a:solidFill>
              <a:latin typeface="Gotham"/>
            </a:rPr>
            <a:t>Grøn omstilling</a:t>
          </a:r>
        </a:p>
        <a:p>
          <a:pPr marL="114300" lvl="1" indent="0" algn="l" defTabSz="622300">
            <a:lnSpc>
              <a:spcPct val="90000"/>
            </a:lnSpc>
            <a:spcBef>
              <a:spcPct val="0"/>
            </a:spcBef>
            <a:spcAft>
              <a:spcPct val="20000"/>
            </a:spcAft>
            <a:buChar char="•"/>
          </a:pPr>
          <a:r>
            <a:rPr lang="da-DK" sz="1400" kern="1200">
              <a:solidFill>
                <a:schemeClr val="tx1"/>
              </a:solidFill>
              <a:latin typeface="Gotham"/>
            </a:rPr>
            <a:t>Økonomien holdes i lokalområdet</a:t>
          </a:r>
        </a:p>
        <a:p>
          <a:pPr marL="114300" lvl="1" indent="0" algn="l" defTabSz="622300">
            <a:lnSpc>
              <a:spcPct val="90000"/>
            </a:lnSpc>
            <a:spcBef>
              <a:spcPct val="0"/>
            </a:spcBef>
            <a:spcAft>
              <a:spcPct val="20000"/>
            </a:spcAft>
            <a:buChar char="•"/>
          </a:pPr>
          <a:r>
            <a:rPr lang="da-DK" sz="1400" kern="1200">
              <a:solidFill>
                <a:schemeClr val="tx1"/>
              </a:solidFill>
              <a:latin typeface="Gotham"/>
            </a:rPr>
            <a:t>Lokal forankring og udvikling</a:t>
          </a:r>
        </a:p>
        <a:p>
          <a:pPr marL="114300" lvl="1" indent="0" algn="l" defTabSz="622300">
            <a:lnSpc>
              <a:spcPct val="90000"/>
            </a:lnSpc>
            <a:spcBef>
              <a:spcPct val="0"/>
            </a:spcBef>
            <a:spcAft>
              <a:spcPct val="20000"/>
            </a:spcAft>
            <a:buChar char="•"/>
          </a:pPr>
          <a:r>
            <a:rPr lang="da-DK" sz="1400" kern="1200">
              <a:solidFill>
                <a:schemeClr val="tx1"/>
              </a:solidFill>
              <a:latin typeface="Gotham"/>
            </a:rPr>
            <a:t>Virksomhedsstrategi 2022-2026</a:t>
          </a:r>
        </a:p>
        <a:p>
          <a:pPr marL="114300" lvl="1" indent="0" algn="l" defTabSz="622300">
            <a:lnSpc>
              <a:spcPct val="90000"/>
            </a:lnSpc>
            <a:spcBef>
              <a:spcPct val="0"/>
            </a:spcBef>
            <a:spcAft>
              <a:spcPct val="20000"/>
            </a:spcAft>
            <a:buChar char="•"/>
          </a:pPr>
          <a:r>
            <a:rPr lang="da-DK" sz="1400" kern="1200">
              <a:solidFill>
                <a:schemeClr val="tx1"/>
              </a:solidFill>
              <a:latin typeface="Gotham"/>
            </a:rPr>
            <a:t>En investering i fremtiden</a:t>
          </a:r>
        </a:p>
      </dsp:txBody>
      <dsp:txXfrm>
        <a:off x="0" y="2857259"/>
        <a:ext cx="4950509" cy="1195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2C22A-4AC3-46A1-A37D-6ACDD5B8A5E2}">
      <dsp:nvSpPr>
        <dsp:cNvPr id="0" name=""/>
        <dsp:cNvSpPr/>
      </dsp:nvSpPr>
      <dsp:spPr>
        <a:xfrm>
          <a:off x="1035129" y="11"/>
          <a:ext cx="2639169" cy="1583501"/>
        </a:xfrm>
        <a:prstGeom prst="rect">
          <a:avLst/>
        </a:prstGeom>
        <a:solidFill>
          <a:srgbClr val="E7E6E6"/>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da-DK" sz="1600" b="1" kern="1200">
              <a:solidFill>
                <a:schemeClr val="tx1"/>
              </a:solidFill>
              <a:latin typeface="Montserrat"/>
            </a:rPr>
            <a:t>To kommunalt ejede  multiforsyninger</a:t>
          </a:r>
        </a:p>
      </dsp:txBody>
      <dsp:txXfrm>
        <a:off x="1035129" y="11"/>
        <a:ext cx="2639169" cy="1583501"/>
      </dsp:txXfrm>
    </dsp:sp>
    <dsp:sp modelId="{3FC806A1-5C2C-4792-83DF-DE5AE81D2693}">
      <dsp:nvSpPr>
        <dsp:cNvPr id="0" name=""/>
        <dsp:cNvSpPr/>
      </dsp:nvSpPr>
      <dsp:spPr>
        <a:xfrm>
          <a:off x="3938215" y="11"/>
          <a:ext cx="2639169" cy="1583501"/>
        </a:xfrm>
        <a:prstGeom prst="rect">
          <a:avLst/>
        </a:prstGeom>
        <a:solidFill>
          <a:srgbClr val="E7E6E6"/>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b="1" kern="1200">
              <a:solidFill>
                <a:schemeClr val="tx1"/>
              </a:solidFill>
              <a:latin typeface="Montserrat"/>
            </a:rPr>
            <a:t>To erfarne </a:t>
          </a:r>
          <a:br>
            <a:rPr lang="da-DK" sz="1600" b="1" kern="1200">
              <a:solidFill>
                <a:schemeClr val="tx1"/>
              </a:solidFill>
              <a:latin typeface="Montserrat"/>
            </a:rPr>
          </a:br>
          <a:r>
            <a:rPr lang="da-DK" sz="1600" b="1" kern="1200">
              <a:solidFill>
                <a:schemeClr val="tx1"/>
              </a:solidFill>
              <a:latin typeface="Montserrat"/>
            </a:rPr>
            <a:t>VE-aktører</a:t>
          </a:r>
        </a:p>
      </dsp:txBody>
      <dsp:txXfrm>
        <a:off x="3938215" y="11"/>
        <a:ext cx="2639169" cy="1583501"/>
      </dsp:txXfrm>
    </dsp:sp>
    <dsp:sp modelId="{381EEC4A-C843-4AE6-9E36-C189EB2BBD6B}">
      <dsp:nvSpPr>
        <dsp:cNvPr id="0" name=""/>
        <dsp:cNvSpPr/>
      </dsp:nvSpPr>
      <dsp:spPr>
        <a:xfrm>
          <a:off x="6841301" y="11"/>
          <a:ext cx="2639169" cy="1583501"/>
        </a:xfrm>
        <a:prstGeom prst="rect">
          <a:avLst/>
        </a:prstGeom>
        <a:solidFill>
          <a:srgbClr val="E7E6E6"/>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b="1" kern="1200">
              <a:solidFill>
                <a:schemeClr val="tx1"/>
              </a:solidFill>
              <a:latin typeface="Montserrat"/>
            </a:rPr>
            <a:t>Fire vestjyske virksomheder</a:t>
          </a:r>
        </a:p>
      </dsp:txBody>
      <dsp:txXfrm>
        <a:off x="6841301" y="11"/>
        <a:ext cx="2639169" cy="1583501"/>
      </dsp:txXfrm>
    </dsp:sp>
    <dsp:sp modelId="{76012DAF-2C72-4D6B-ABE4-4E3EEED80260}">
      <dsp:nvSpPr>
        <dsp:cNvPr id="0" name=""/>
        <dsp:cNvSpPr/>
      </dsp:nvSpPr>
      <dsp:spPr>
        <a:xfrm>
          <a:off x="1035129" y="1847429"/>
          <a:ext cx="2639169" cy="1583501"/>
        </a:xfrm>
        <a:prstGeom prst="rect">
          <a:avLst/>
        </a:prstGeom>
        <a:solidFill>
          <a:srgbClr val="E7E6E6"/>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b="1" kern="1200">
              <a:solidFill>
                <a:schemeClr val="tx1"/>
              </a:solidFill>
              <a:latin typeface="Montserrat"/>
            </a:rPr>
            <a:t>Økonomien holdes i lokalområdet</a:t>
          </a:r>
        </a:p>
      </dsp:txBody>
      <dsp:txXfrm>
        <a:off x="1035129" y="1847429"/>
        <a:ext cx="2639169" cy="1583501"/>
      </dsp:txXfrm>
    </dsp:sp>
    <dsp:sp modelId="{D77E1154-A699-4FB3-AF79-915191458AE8}">
      <dsp:nvSpPr>
        <dsp:cNvPr id="0" name=""/>
        <dsp:cNvSpPr/>
      </dsp:nvSpPr>
      <dsp:spPr>
        <a:xfrm>
          <a:off x="3938215" y="1847429"/>
          <a:ext cx="2639169" cy="1583501"/>
        </a:xfrm>
        <a:prstGeom prst="rect">
          <a:avLst/>
        </a:prstGeom>
        <a:solidFill>
          <a:srgbClr val="E7E6E6"/>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b="1" kern="1200">
              <a:solidFill>
                <a:schemeClr val="tx1"/>
              </a:solidFill>
              <a:latin typeface="Montserrat"/>
            </a:rPr>
            <a:t>Grøn energi</a:t>
          </a:r>
        </a:p>
      </dsp:txBody>
      <dsp:txXfrm>
        <a:off x="3938215" y="1847429"/>
        <a:ext cx="2639169" cy="1583501"/>
      </dsp:txXfrm>
    </dsp:sp>
    <dsp:sp modelId="{BF108588-8830-493C-8A85-D557249B4980}">
      <dsp:nvSpPr>
        <dsp:cNvPr id="0" name=""/>
        <dsp:cNvSpPr/>
      </dsp:nvSpPr>
      <dsp:spPr>
        <a:xfrm>
          <a:off x="6841301" y="1847429"/>
          <a:ext cx="2639169" cy="1583501"/>
        </a:xfrm>
        <a:prstGeom prst="rect">
          <a:avLst/>
        </a:prstGeom>
        <a:solidFill>
          <a:srgbClr val="E7E6E6"/>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b="1" kern="1200">
              <a:solidFill>
                <a:schemeClr val="tx1"/>
              </a:solidFill>
              <a:latin typeface="Montserrat"/>
            </a:rPr>
            <a:t>Lokale udviklingsmuligheder</a:t>
          </a:r>
        </a:p>
      </dsp:txBody>
      <dsp:txXfrm>
        <a:off x="6841301" y="1847429"/>
        <a:ext cx="2639169" cy="15835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CD931B2-6D2A-4A9A-B61A-3FD71C5FA1A7}" type="datetimeFigureOut">
              <a:rPr lang="da-DK" smtClean="0"/>
              <a:t>22-05-2024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200CFFF-44EF-4B7C-A9AF-CECB883912D5}" type="slidenum">
              <a:rPr lang="da-DK" smtClean="0"/>
              <a:t>‹nr.›</a:t>
            </a:fld>
            <a:endParaRPr lang="da-DK"/>
          </a:p>
        </p:txBody>
      </p:sp>
    </p:spTree>
    <p:extLst>
      <p:ext uri="{BB962C8B-B14F-4D97-AF65-F5344CB8AC3E}">
        <p14:creationId xmlns:p14="http://schemas.microsoft.com/office/powerpoint/2010/main" val="2421424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200CFFF-44EF-4B7C-A9AF-CECB883912D5}" type="slidenum">
              <a:rPr lang="da-DK" smtClean="0"/>
              <a:t>1</a:t>
            </a:fld>
            <a:endParaRPr lang="da-DK"/>
          </a:p>
        </p:txBody>
      </p:sp>
    </p:spTree>
    <p:extLst>
      <p:ext uri="{BB962C8B-B14F-4D97-AF65-F5344CB8AC3E}">
        <p14:creationId xmlns:p14="http://schemas.microsoft.com/office/powerpoint/2010/main" val="28253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200CFFF-44EF-4B7C-A9AF-CECB883912D5}" type="slidenum">
              <a:rPr lang="da-DK" smtClean="0"/>
              <a:t>9</a:t>
            </a:fld>
            <a:endParaRPr lang="da-DK"/>
          </a:p>
        </p:txBody>
      </p:sp>
    </p:spTree>
    <p:extLst>
      <p:ext uri="{BB962C8B-B14F-4D97-AF65-F5344CB8AC3E}">
        <p14:creationId xmlns:p14="http://schemas.microsoft.com/office/powerpoint/2010/main" val="185147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200CFFF-44EF-4B7C-A9AF-CECB883912D5}" type="slidenum">
              <a:rPr lang="da-DK" smtClean="0"/>
              <a:t>10</a:t>
            </a:fld>
            <a:endParaRPr lang="da-DK"/>
          </a:p>
        </p:txBody>
      </p:sp>
    </p:spTree>
    <p:extLst>
      <p:ext uri="{BB962C8B-B14F-4D97-AF65-F5344CB8AC3E}">
        <p14:creationId xmlns:p14="http://schemas.microsoft.com/office/powerpoint/2010/main" val="3347449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2371A-CB53-45B7-9F7D-B68B79A58C5C}"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924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Ikoner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0CFFF-44EF-4B7C-A9AF-CECB883912D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89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200CFFF-44EF-4B7C-A9AF-CECB883912D5}" type="slidenum">
              <a:rPr lang="da-DK" smtClean="0"/>
              <a:t>33</a:t>
            </a:fld>
            <a:endParaRPr lang="da-DK"/>
          </a:p>
        </p:txBody>
      </p:sp>
    </p:spTree>
    <p:extLst>
      <p:ext uri="{BB962C8B-B14F-4D97-AF65-F5344CB8AC3E}">
        <p14:creationId xmlns:p14="http://schemas.microsoft.com/office/powerpoint/2010/main" val="98379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2DDFD-6FDF-E8AF-565B-B4198E42683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04558CF-A7BB-EDBE-0486-394F123FDA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E7A1EA9-72A0-4275-53D0-D82CB473A36B}"/>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5" name="Pladsholder til sidefod 4">
            <a:extLst>
              <a:ext uri="{FF2B5EF4-FFF2-40B4-BE49-F238E27FC236}">
                <a16:creationId xmlns:a16="http://schemas.microsoft.com/office/drawing/2014/main" id="{CD16BC3F-C5FE-3F77-3EC8-211498E3018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E419EC7-3F29-7E90-10BB-BC7B2F27AFD3}"/>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34408874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55E99-971D-86DE-EBF9-DEE9DC2E500C}"/>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FCE3460-EEB6-7F01-0588-A9F74DA1F16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E37BCC4-03F5-F8A3-9515-3A08762220A2}"/>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5" name="Pladsholder til sidefod 4">
            <a:extLst>
              <a:ext uri="{FF2B5EF4-FFF2-40B4-BE49-F238E27FC236}">
                <a16:creationId xmlns:a16="http://schemas.microsoft.com/office/drawing/2014/main" id="{9C1F16F1-3CC0-C5E1-EB25-2698A389FB4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7A6FED4-1006-14E8-9A6E-5BCC54DD1585}"/>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38617639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22083E6-1A79-EBF9-552C-258C1B4AB74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9726CED-1571-BEB6-8D79-80D1DECE512A}"/>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4983CE6-BDA7-771B-E480-B605336F0E4C}"/>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5" name="Pladsholder til sidefod 4">
            <a:extLst>
              <a:ext uri="{FF2B5EF4-FFF2-40B4-BE49-F238E27FC236}">
                <a16:creationId xmlns:a16="http://schemas.microsoft.com/office/drawing/2014/main" id="{0A21E295-35C9-ACB5-4CB5-0B2E1484D74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021F8EA-D8A2-656B-1736-EB59D4530B11}"/>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42061410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A574A-C5A7-0BDE-7033-DAE45C3A45E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9CBAECC-C98E-CDF4-AB48-818013E40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6884A1E-CF70-81B6-D0B3-A3E101E23894}"/>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5" name="Pladsholder til sidefod 4">
            <a:extLst>
              <a:ext uri="{FF2B5EF4-FFF2-40B4-BE49-F238E27FC236}">
                <a16:creationId xmlns:a16="http://schemas.microsoft.com/office/drawing/2014/main" id="{1B3AF365-7863-ED3B-8965-A4D30A4DB76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7FEF95D-6A55-661C-E420-217AD28503AC}"/>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32556887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C40D5-4A0C-64F6-77D7-D3CE0E84727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B7EDACD-BD4D-715F-D9D3-DC10768E983F}"/>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E305109-1E9B-18B8-B947-2DE15FA86EAA}"/>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5" name="Pladsholder til sidefod 4">
            <a:extLst>
              <a:ext uri="{FF2B5EF4-FFF2-40B4-BE49-F238E27FC236}">
                <a16:creationId xmlns:a16="http://schemas.microsoft.com/office/drawing/2014/main" id="{4C5A1AFB-9689-5032-38EE-E474021594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02C73DE-D5FC-12EE-7941-61F6EDF3FD77}"/>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11008248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E0FCF-174A-33E6-C9EF-64179A9063C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A49A370-9D1B-429C-A775-34728D9FB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B2C264CD-0C55-C301-ECA7-1549732220B3}"/>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5" name="Pladsholder til sidefod 4">
            <a:extLst>
              <a:ext uri="{FF2B5EF4-FFF2-40B4-BE49-F238E27FC236}">
                <a16:creationId xmlns:a16="http://schemas.microsoft.com/office/drawing/2014/main" id="{915F92CE-DBF3-FEA0-A311-23FBF431176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F45D176-0EEB-4A78-A12B-4B2B0FA731DD}"/>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1496959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1B788-F5CD-DFE7-A0D1-EB51E003936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B8D8DB2-3A91-5A24-9497-13738DB0ED3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44BB3DF-C16D-BAA9-B61B-1268FBEF2E2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0D53F3E-03DB-4F5E-7F85-8FBAE80856FF}"/>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6" name="Pladsholder til sidefod 5">
            <a:extLst>
              <a:ext uri="{FF2B5EF4-FFF2-40B4-BE49-F238E27FC236}">
                <a16:creationId xmlns:a16="http://schemas.microsoft.com/office/drawing/2014/main" id="{0A4A32F2-27DB-B93C-5920-6664D004E74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CDD2908-4A31-3B60-7C5D-196382549184}"/>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4756874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F0BF3B-F922-3A7D-B9C8-9A826571191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4680BF9-9248-74B4-4DB7-32F6E45ED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A68BF8E-449F-D5B4-354E-05CD0BCD5DB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4CC8F3F-2445-BF32-842A-FDD16A6252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08FE4A5-E51E-E24E-7B8F-77E4988CC52F}"/>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81D49E3-9DE6-BC84-0BA1-4D1477F91F6D}"/>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8" name="Pladsholder til sidefod 7">
            <a:extLst>
              <a:ext uri="{FF2B5EF4-FFF2-40B4-BE49-F238E27FC236}">
                <a16:creationId xmlns:a16="http://schemas.microsoft.com/office/drawing/2014/main" id="{8B99F3F3-977D-97EC-B71B-87E907A2BD2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88D94DB-079E-90A1-E42F-78894AACFEA6}"/>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11202553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FAFD1-3090-8352-55A3-9E0C49E239D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B42A498-2433-1B84-C1B6-AF35E285CD97}"/>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4" name="Pladsholder til sidefod 3">
            <a:extLst>
              <a:ext uri="{FF2B5EF4-FFF2-40B4-BE49-F238E27FC236}">
                <a16:creationId xmlns:a16="http://schemas.microsoft.com/office/drawing/2014/main" id="{19A1A7C9-EF34-0916-2FA1-B39FD211828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7834CC2-C7DD-FAE5-EC59-4731181CBE53}"/>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6275152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48AAFF0-B443-F27F-50CB-A63AD055C0FD}"/>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3" name="Pladsholder til sidefod 2">
            <a:extLst>
              <a:ext uri="{FF2B5EF4-FFF2-40B4-BE49-F238E27FC236}">
                <a16:creationId xmlns:a16="http://schemas.microsoft.com/office/drawing/2014/main" id="{44A4B493-8E4E-E987-461E-2DD4C48B87C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36367B7-31F9-1AB0-FF55-D3AC26895DE3}"/>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3370423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16E01-6A3C-19E4-4659-E7C2F5D655C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D82A0F2-26F7-13A6-05BE-B15E989AC1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A01CF840-AC7F-7525-FBBD-1C3162BAF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6658167-2EE5-F082-1C60-F9113201C0A2}"/>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6" name="Pladsholder til sidefod 5">
            <a:extLst>
              <a:ext uri="{FF2B5EF4-FFF2-40B4-BE49-F238E27FC236}">
                <a16:creationId xmlns:a16="http://schemas.microsoft.com/office/drawing/2014/main" id="{35D3996D-42BE-649E-F472-3CF5BCFE171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7DB776E-8445-CA22-6A57-52E1F8E512AD}"/>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41376491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2001B-2C6D-FCEB-4F98-4806856E554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E55FCE2-2087-7549-8087-E4001BA2928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366A134-89F1-4ECB-2E4C-7C2C9FBBF8B9}"/>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5" name="Pladsholder til sidefod 4">
            <a:extLst>
              <a:ext uri="{FF2B5EF4-FFF2-40B4-BE49-F238E27FC236}">
                <a16:creationId xmlns:a16="http://schemas.microsoft.com/office/drawing/2014/main" id="{9C3B1516-CA98-E828-4066-83B9769E421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C8ACC19-2124-13B2-F293-B57CE09B492A}"/>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1248688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FFB9D-E9E5-E920-41AA-F95FA62266C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190960F-0756-8718-DDF0-CDA377925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362A565-9A77-C203-BC38-2BA4FF345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8D6BBCD-DF49-C491-786E-11AAB534A93E}"/>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6" name="Pladsholder til sidefod 5">
            <a:extLst>
              <a:ext uri="{FF2B5EF4-FFF2-40B4-BE49-F238E27FC236}">
                <a16:creationId xmlns:a16="http://schemas.microsoft.com/office/drawing/2014/main" id="{4651A329-A2ED-366E-2A5A-7C6464E65A3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8CCF142-8C4F-7A77-6FB6-CA249C8FF88F}"/>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22180753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A508C-4816-0F42-0593-151F3B11D2B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259EB78-3941-C403-E249-81ADBBE0E40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79AE7E-72A3-D6B5-D6CE-2640982057FF}"/>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5" name="Pladsholder til sidefod 4">
            <a:extLst>
              <a:ext uri="{FF2B5EF4-FFF2-40B4-BE49-F238E27FC236}">
                <a16:creationId xmlns:a16="http://schemas.microsoft.com/office/drawing/2014/main" id="{7F0949D0-0CE1-2293-8313-E045BB6575D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993073A-56DC-D162-C8B0-C181E53DE6C9}"/>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11468061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DE4C4D5-F26A-538C-9D59-D4FB62D4E31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BD1B0F7-B98F-9548-E5B4-FCB13281354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27AA28F-A2C9-4A38-CD7F-8A5A3258653A}"/>
              </a:ext>
            </a:extLst>
          </p:cNvPr>
          <p:cNvSpPr>
            <a:spLocks noGrp="1"/>
          </p:cNvSpPr>
          <p:nvPr>
            <p:ph type="dt" sz="half" idx="10"/>
          </p:nvPr>
        </p:nvSpPr>
        <p:spPr/>
        <p:txBody>
          <a:bodyPr/>
          <a:lstStyle/>
          <a:p>
            <a:fld id="{A2C425AB-1A4F-47D3-BA72-203AFDFA6E0C}" type="datetimeFigureOut">
              <a:rPr lang="da-DK" smtClean="0"/>
              <a:t>22-05-2024</a:t>
            </a:fld>
            <a:endParaRPr lang="da-DK"/>
          </a:p>
        </p:txBody>
      </p:sp>
      <p:sp>
        <p:nvSpPr>
          <p:cNvPr id="5" name="Pladsholder til sidefod 4">
            <a:extLst>
              <a:ext uri="{FF2B5EF4-FFF2-40B4-BE49-F238E27FC236}">
                <a16:creationId xmlns:a16="http://schemas.microsoft.com/office/drawing/2014/main" id="{4D8AFFC4-DBC9-13B4-CB03-64651150C74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87D7993-0B7C-0C5A-75FD-CFEE42C447E2}"/>
              </a:ext>
            </a:extLst>
          </p:cNvPr>
          <p:cNvSpPr>
            <a:spLocks noGrp="1"/>
          </p:cNvSpPr>
          <p:nvPr>
            <p:ph type="sldNum" sz="quarter" idx="12"/>
          </p:nvPr>
        </p:nvSpPr>
        <p:spPr/>
        <p:txBody>
          <a:bodyPr/>
          <a:lstStyle/>
          <a:p>
            <a:fld id="{5B6C9422-DB4E-40AB-99D6-2FDB84DE4F5E}" type="slidenum">
              <a:rPr lang="da-DK" smtClean="0"/>
              <a:t>‹nr.›</a:t>
            </a:fld>
            <a:endParaRPr lang="da-DK"/>
          </a:p>
        </p:txBody>
      </p:sp>
    </p:spTree>
    <p:extLst>
      <p:ext uri="{BB962C8B-B14F-4D97-AF65-F5344CB8AC3E}">
        <p14:creationId xmlns:p14="http://schemas.microsoft.com/office/powerpoint/2010/main" val="38213302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A4830F-433D-E348-5B47-55688A4D628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F461701-F266-0F85-2A25-055E9B6EF7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8083D83-D790-CCD5-D3AD-DAE615B25816}"/>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5" name="Pladsholder til sidefod 4">
            <a:extLst>
              <a:ext uri="{FF2B5EF4-FFF2-40B4-BE49-F238E27FC236}">
                <a16:creationId xmlns:a16="http://schemas.microsoft.com/office/drawing/2014/main" id="{DC8B429F-9D17-E17D-8177-DA32E74534A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9419D1F-7E6D-51B3-3273-4D2B6EED01EC}"/>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17522899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53619-4593-0796-86A1-40AEB203FE8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A202F09-DFA1-93AF-70ED-89E1E7C01C9E}"/>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B87F308-7AF5-76C2-AD12-DEE536601652}"/>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5" name="Pladsholder til sidefod 4">
            <a:extLst>
              <a:ext uri="{FF2B5EF4-FFF2-40B4-BE49-F238E27FC236}">
                <a16:creationId xmlns:a16="http://schemas.microsoft.com/office/drawing/2014/main" id="{0C0DF003-73AD-F6B1-27DE-89ED0066329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1CF3CBB-C2E8-3677-6E30-97162232BC3D}"/>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24525281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DEB84-1A7F-2C25-7F56-9C1827229EB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FDCC722-B95D-FC85-1A15-07CA9F033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4E1E1E8-DEB8-FE7E-0E78-9AF6BC624C53}"/>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5" name="Pladsholder til sidefod 4">
            <a:extLst>
              <a:ext uri="{FF2B5EF4-FFF2-40B4-BE49-F238E27FC236}">
                <a16:creationId xmlns:a16="http://schemas.microsoft.com/office/drawing/2014/main" id="{52A168DA-FEB8-6858-C7C8-DE6FB01BBB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A7B329D-F76D-C42B-CA07-577EF5EA47B9}"/>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23440174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9C970-2829-989A-DDE0-CAA22805122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71F6BDE-8FA2-E796-7E9B-4BA95930BDE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9F80E678-1C7A-70A1-0B7C-F9560B92DA3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6FA75D1-5A8E-51E4-2839-6C1B16DFFDDC}"/>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6" name="Pladsholder til sidefod 5">
            <a:extLst>
              <a:ext uri="{FF2B5EF4-FFF2-40B4-BE49-F238E27FC236}">
                <a16:creationId xmlns:a16="http://schemas.microsoft.com/office/drawing/2014/main" id="{53BB70CE-5F9A-723E-04A8-6981167BDC3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5F21C22-167D-BC26-3F44-8D0F53284F70}"/>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17599034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5A0BDD-2060-FA87-7B2D-C6647A49C44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6A14EC1-B457-5BD5-0A54-5660B7A2C1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858E197-98C5-7F1B-3155-ADD51D7027A1}"/>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50043BA-C185-D2F6-B52E-C11C57CE3A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7DCE821-58BB-EC53-E97C-816B501E09F8}"/>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D3C41EE-76BF-4C11-C906-21D8C04CC611}"/>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8" name="Pladsholder til sidefod 7">
            <a:extLst>
              <a:ext uri="{FF2B5EF4-FFF2-40B4-BE49-F238E27FC236}">
                <a16:creationId xmlns:a16="http://schemas.microsoft.com/office/drawing/2014/main" id="{EC0BC1EB-1657-59F9-A349-3D6A5062EEF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C10C6AB-A98A-FC12-116A-4D8A2B352475}"/>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25981912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29A85E-4FA3-28D5-2B92-0D755D16310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EF7BFBA-45A0-A184-135A-9098611C2C21}"/>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4" name="Pladsholder til sidefod 3">
            <a:extLst>
              <a:ext uri="{FF2B5EF4-FFF2-40B4-BE49-F238E27FC236}">
                <a16:creationId xmlns:a16="http://schemas.microsoft.com/office/drawing/2014/main" id="{5A0BBBD1-159A-723A-AEE4-1A58DAF758CE}"/>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84225A1-61CC-4DBA-3A7F-95247B677859}"/>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37884374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92D2A43-FABD-F0F3-273D-A2728EB05553}"/>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3" name="Pladsholder til sidefod 2">
            <a:extLst>
              <a:ext uri="{FF2B5EF4-FFF2-40B4-BE49-F238E27FC236}">
                <a16:creationId xmlns:a16="http://schemas.microsoft.com/office/drawing/2014/main" id="{AAAC9081-F24D-9475-92B7-7956E42C6D4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1E547B-F7C8-3393-4194-2563FAD120E8}"/>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33524219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C5D525-ED11-0929-4400-64A012DAA33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BE9294C-C77E-A39E-E052-BD67406557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5DCD2F5-AAE6-C126-E01B-C2A473B2E0D1}"/>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5" name="Pladsholder til sidefod 4">
            <a:extLst>
              <a:ext uri="{FF2B5EF4-FFF2-40B4-BE49-F238E27FC236}">
                <a16:creationId xmlns:a16="http://schemas.microsoft.com/office/drawing/2014/main" id="{BD184C7A-D987-B676-6C32-5462CEE8DE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7DD98E3-CE93-5541-ED0F-0CE2D8ADAF95}"/>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1194243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ECDF-5F75-1D37-E735-F902EE559AB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737388A-BE22-489D-4DA7-24EF6774F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62B11ED-BA89-7AED-ECD9-7072D998B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6320563-9DBC-6622-C22A-817CDDBC4003}"/>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6" name="Pladsholder til sidefod 5">
            <a:extLst>
              <a:ext uri="{FF2B5EF4-FFF2-40B4-BE49-F238E27FC236}">
                <a16:creationId xmlns:a16="http://schemas.microsoft.com/office/drawing/2014/main" id="{30E0DD02-F2A9-02D3-CC0F-033D6F3CC10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298D82E-2744-1940-CD53-C06E3799313E}"/>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23622130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E9227-03B0-D903-3F43-A8FE59C4361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8C3C268-344A-11AF-628A-80FB9DC02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87C88A9-5AD8-BBF3-2173-442CD8F2B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9A7C53C-9FEE-9160-D0D8-7E488F4B28F5}"/>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6" name="Pladsholder til sidefod 5">
            <a:extLst>
              <a:ext uri="{FF2B5EF4-FFF2-40B4-BE49-F238E27FC236}">
                <a16:creationId xmlns:a16="http://schemas.microsoft.com/office/drawing/2014/main" id="{516273FC-9D52-186A-2DD0-63C922D84C6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B8F8FA2-E15F-4F00-B78E-FD83CFADB2CF}"/>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16897447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C1F1D-4650-FA5F-4CE5-92536DC566A6}"/>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4D09EAE-D904-0CA6-9015-455E61BCBF5A}"/>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5AC9A06-FB64-3F1E-2856-C4D730D46EAE}"/>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5" name="Pladsholder til sidefod 4">
            <a:extLst>
              <a:ext uri="{FF2B5EF4-FFF2-40B4-BE49-F238E27FC236}">
                <a16:creationId xmlns:a16="http://schemas.microsoft.com/office/drawing/2014/main" id="{62EB90F0-E125-D4D8-E65E-243804C4869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F3DC96B-8F83-414E-B46F-E4E6F5B308AD}"/>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27662891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51D2123-9D56-F006-962D-D44C1BA3F56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958070FE-8547-DB22-6672-8F1FD541880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8B89B55-1C5D-0AED-2031-BED469584139}"/>
              </a:ext>
            </a:extLst>
          </p:cNvPr>
          <p:cNvSpPr>
            <a:spLocks noGrp="1"/>
          </p:cNvSpPr>
          <p:nvPr>
            <p:ph type="dt" sz="half" idx="10"/>
          </p:nvPr>
        </p:nvSpPr>
        <p:spPr/>
        <p:txBody>
          <a:bodyPr/>
          <a:lstStyle/>
          <a:p>
            <a:fld id="{76DE1EFE-9C98-457F-B985-9A4418CAB6B4}" type="datetimeFigureOut">
              <a:rPr lang="da-DK" smtClean="0"/>
              <a:t>22-05-2024</a:t>
            </a:fld>
            <a:endParaRPr lang="da-DK"/>
          </a:p>
        </p:txBody>
      </p:sp>
      <p:sp>
        <p:nvSpPr>
          <p:cNvPr id="5" name="Pladsholder til sidefod 4">
            <a:extLst>
              <a:ext uri="{FF2B5EF4-FFF2-40B4-BE49-F238E27FC236}">
                <a16:creationId xmlns:a16="http://schemas.microsoft.com/office/drawing/2014/main" id="{4C9ED026-971B-7704-221A-F0FC2865B7D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90D960-243A-3DDB-E9CB-833051CCEB12}"/>
              </a:ext>
            </a:extLst>
          </p:cNvPr>
          <p:cNvSpPr>
            <a:spLocks noGrp="1"/>
          </p:cNvSpPr>
          <p:nvPr>
            <p:ph type="sldNum" sz="quarter" idx="12"/>
          </p:nvPr>
        </p:nvSpPr>
        <p:spPr/>
        <p:txBody>
          <a:bodyPr/>
          <a:lstStyle/>
          <a:p>
            <a:fld id="{B64550C5-B25A-4AC2-9E38-5CAC5EA1E048}" type="slidenum">
              <a:rPr lang="da-DK" smtClean="0"/>
              <a:t>‹nr.›</a:t>
            </a:fld>
            <a:endParaRPr lang="da-DK"/>
          </a:p>
        </p:txBody>
      </p:sp>
    </p:spTree>
    <p:extLst>
      <p:ext uri="{BB962C8B-B14F-4D97-AF65-F5344CB8AC3E}">
        <p14:creationId xmlns:p14="http://schemas.microsoft.com/office/powerpoint/2010/main" val="4159746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6A451-EB9B-5292-0C38-BDBDBA169EA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3FB6322-C162-3A57-45EA-F8C1FABB3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F32ED7C-E55A-DEA1-F220-B694AD267B6B}"/>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5" name="Pladsholder til sidefod 4">
            <a:extLst>
              <a:ext uri="{FF2B5EF4-FFF2-40B4-BE49-F238E27FC236}">
                <a16:creationId xmlns:a16="http://schemas.microsoft.com/office/drawing/2014/main" id="{C52A75F8-3DC1-C72F-96C2-0E635243BB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2CF1C40-6525-4B04-98D9-E54B9AF00CD8}"/>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23103053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8CEEF-E62F-D3D3-0F02-9B6F7F6A3E3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EB1464A-D504-618B-E579-872AA3CE905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BAB2BB0-E566-1D37-E155-D66F6D2D9C56}"/>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5" name="Pladsholder til sidefod 4">
            <a:extLst>
              <a:ext uri="{FF2B5EF4-FFF2-40B4-BE49-F238E27FC236}">
                <a16:creationId xmlns:a16="http://schemas.microsoft.com/office/drawing/2014/main" id="{9DCAEBCA-3658-6AF9-6735-79C75807079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2C0915D-F495-4C7C-9298-FC009F7B4502}"/>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16180527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BF0CA-399F-8B37-6A36-628ACE58314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4C3B0274-E007-37C6-1468-158C5D63FD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08DCA21-D992-59D8-6EF0-D40ED4678E07}"/>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5" name="Pladsholder til sidefod 4">
            <a:extLst>
              <a:ext uri="{FF2B5EF4-FFF2-40B4-BE49-F238E27FC236}">
                <a16:creationId xmlns:a16="http://schemas.microsoft.com/office/drawing/2014/main" id="{70AA0478-13BD-4DC0-1EC0-1AA31A3777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503960-7905-9BF6-4888-B6F9AC023B61}"/>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31485069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804B3-B706-AE2D-DED7-2673CBE245B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9F6ADDC-0B89-7E70-D46B-4FB2C574C7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B63A256-BE37-5BD3-59FB-529BCDB401A6}"/>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B96F5BE-0AE2-B488-0629-65331B397CF6}"/>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6" name="Pladsholder til sidefod 5">
            <a:extLst>
              <a:ext uri="{FF2B5EF4-FFF2-40B4-BE49-F238E27FC236}">
                <a16:creationId xmlns:a16="http://schemas.microsoft.com/office/drawing/2014/main" id="{6E182F48-B5F7-32CD-C34A-ADCEC2A3867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28492A0-BACB-D14A-4BE1-B5484AF92107}"/>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41547358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B70F4E-4929-4330-0A4D-3CC33959721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14572C1-6C6E-75BE-96F2-D701F673F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5872FA7-9FCC-1746-043D-ABA00186E38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926FA05-1134-7DCB-A370-930A259710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BD97CE7-67D5-F1FB-3BEF-50143B4B8C7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7ED66EE-63F9-D2FA-8CC7-B014951811DE}"/>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8" name="Pladsholder til sidefod 7">
            <a:extLst>
              <a:ext uri="{FF2B5EF4-FFF2-40B4-BE49-F238E27FC236}">
                <a16:creationId xmlns:a16="http://schemas.microsoft.com/office/drawing/2014/main" id="{7AB79D22-C545-BEE0-930A-4F8808A5C49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7D3D890-E852-8E76-1F3D-FEBA7B2DFB4F}"/>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21366105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28371-A247-ABE0-4959-83E095F989C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F7F7BFF-D1A1-D230-647E-D9A90C12C9EC}"/>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4" name="Pladsholder til sidefod 3">
            <a:extLst>
              <a:ext uri="{FF2B5EF4-FFF2-40B4-BE49-F238E27FC236}">
                <a16:creationId xmlns:a16="http://schemas.microsoft.com/office/drawing/2014/main" id="{C72C1F17-10F6-EA24-94A2-2C43D1763A5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E353F58-24E8-AB06-EB06-528172403B08}"/>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8006097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72C50-E506-C4C4-6016-EAAD380FDF8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BF813B8-1AF7-C92A-CF99-47EF4E554D2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4E90426-FC0D-C1DE-96C4-0B2C52056FD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31110AE-2B4F-E62D-9A27-ED7DC5F59D7F}"/>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6" name="Pladsholder til sidefod 5">
            <a:extLst>
              <a:ext uri="{FF2B5EF4-FFF2-40B4-BE49-F238E27FC236}">
                <a16:creationId xmlns:a16="http://schemas.microsoft.com/office/drawing/2014/main" id="{965C4198-B57C-B8E5-C6DD-D86842AA16F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F5B14D8-6780-4844-79D6-074B791361B6}"/>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9261102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BC82532-F057-8C56-C4F4-DA8AF6728231}"/>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3" name="Pladsholder til sidefod 2">
            <a:extLst>
              <a:ext uri="{FF2B5EF4-FFF2-40B4-BE49-F238E27FC236}">
                <a16:creationId xmlns:a16="http://schemas.microsoft.com/office/drawing/2014/main" id="{229B9053-C89D-3584-996A-D59F481951A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8AA5D67-E02B-2105-3175-4CE1F546C4B1}"/>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32544060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1814-E7E6-AB1E-981D-204654EE374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D11D63E-981F-1DAF-6856-D1841A8B87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04DC6FEF-6604-3349-E04B-B685B58AC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F7C68EC-4A9B-DCE2-0B35-5D06AE84277C}"/>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6" name="Pladsholder til sidefod 5">
            <a:extLst>
              <a:ext uri="{FF2B5EF4-FFF2-40B4-BE49-F238E27FC236}">
                <a16:creationId xmlns:a16="http://schemas.microsoft.com/office/drawing/2014/main" id="{0A9BAE8B-5866-5BFD-BA06-9E7D593349C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C6E013F-D8AA-E30A-A609-4F181831E1B9}"/>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22228985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D2095-9750-4EFE-A1DD-B2B53708119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6E5366A-5C59-9050-903A-DA8CE63AF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A22160E1-B911-3142-DA82-7E0B307BD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0AC8DE7-F964-6298-1EC6-5DDD42FCD499}"/>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6" name="Pladsholder til sidefod 5">
            <a:extLst>
              <a:ext uri="{FF2B5EF4-FFF2-40B4-BE49-F238E27FC236}">
                <a16:creationId xmlns:a16="http://schemas.microsoft.com/office/drawing/2014/main" id="{105B8CC3-2694-C306-8CB7-D1A49605678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4A0E855-8886-9602-0142-28470A97E50B}"/>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13018081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201CBE-F3A6-B820-C0DD-1AC3E9E4838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0C108DB-C045-8436-3724-5CA97A80C07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393D1FE-6023-5512-CE26-45010D7ABE73}"/>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5" name="Pladsholder til sidefod 4">
            <a:extLst>
              <a:ext uri="{FF2B5EF4-FFF2-40B4-BE49-F238E27FC236}">
                <a16:creationId xmlns:a16="http://schemas.microsoft.com/office/drawing/2014/main" id="{B9DE7B36-C7DE-A0D0-EFB7-6A321A1E6B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ACC7C04-0F7A-C37D-8A28-7C4F5CDC8524}"/>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32243181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8C087D8-185B-7010-AB4B-FB5FDE0ACE6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9E4D4492-3888-5105-8A17-53D73AE2F00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C4F801B-1307-A3F9-C95D-E2AB177001DA}"/>
              </a:ext>
            </a:extLst>
          </p:cNvPr>
          <p:cNvSpPr>
            <a:spLocks noGrp="1"/>
          </p:cNvSpPr>
          <p:nvPr>
            <p:ph type="dt" sz="half" idx="10"/>
          </p:nvPr>
        </p:nvSpPr>
        <p:spPr/>
        <p:txBody>
          <a:bodyPr/>
          <a:lstStyle/>
          <a:p>
            <a:fld id="{A2E29941-82CE-4E80-B4BD-92A02CFCC82E}" type="datetimeFigureOut">
              <a:rPr lang="da-DK" smtClean="0"/>
              <a:t>22-05-2024</a:t>
            </a:fld>
            <a:endParaRPr lang="da-DK"/>
          </a:p>
        </p:txBody>
      </p:sp>
      <p:sp>
        <p:nvSpPr>
          <p:cNvPr id="5" name="Pladsholder til sidefod 4">
            <a:extLst>
              <a:ext uri="{FF2B5EF4-FFF2-40B4-BE49-F238E27FC236}">
                <a16:creationId xmlns:a16="http://schemas.microsoft.com/office/drawing/2014/main" id="{DE864777-6395-AE31-7A62-0971955B25C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8BA8589-FA7C-F3C9-4BE4-DAA6551FDBAB}"/>
              </a:ext>
            </a:extLst>
          </p:cNvPr>
          <p:cNvSpPr>
            <a:spLocks noGrp="1"/>
          </p:cNvSpPr>
          <p:nvPr>
            <p:ph type="sldNum" sz="quarter" idx="12"/>
          </p:nvPr>
        </p:nvSpPr>
        <p:spPr/>
        <p:txBody>
          <a:bodyPr/>
          <a:lstStyle/>
          <a:p>
            <a:fld id="{3E3FABA6-E06E-488E-B054-67817E75156A}" type="slidenum">
              <a:rPr lang="da-DK" smtClean="0"/>
              <a:t>‹nr.›</a:t>
            </a:fld>
            <a:endParaRPr lang="da-DK"/>
          </a:p>
        </p:txBody>
      </p:sp>
    </p:spTree>
    <p:extLst>
      <p:ext uri="{BB962C8B-B14F-4D97-AF65-F5344CB8AC3E}">
        <p14:creationId xmlns:p14="http://schemas.microsoft.com/office/powerpoint/2010/main" val="27142145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59232-71D0-7535-4C6C-AFBE9274059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BC26D26-6DB1-57FA-11C7-EB2512379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559BB8F-2675-1E60-4FBD-56BBC3D4D01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78A96D6-178D-0CD7-FD0A-1BEFBCE23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10EDF80-D1D1-F2F2-94B3-493777320D4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5C83C4E-FFFA-A3C5-F42B-AAEE1D96DA35}"/>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8" name="Pladsholder til sidefod 7">
            <a:extLst>
              <a:ext uri="{FF2B5EF4-FFF2-40B4-BE49-F238E27FC236}">
                <a16:creationId xmlns:a16="http://schemas.microsoft.com/office/drawing/2014/main" id="{1E4DB7BB-F120-016C-DC92-E435988DD53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1D5469F-13CA-FA26-44D4-085BEBA2C366}"/>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36368729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D36CF-46CA-000C-8477-A30E7E330C7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90BD868D-CEA0-14E6-4CF5-C18C0DE8E36F}"/>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4" name="Pladsholder til sidefod 3">
            <a:extLst>
              <a:ext uri="{FF2B5EF4-FFF2-40B4-BE49-F238E27FC236}">
                <a16:creationId xmlns:a16="http://schemas.microsoft.com/office/drawing/2014/main" id="{AF6A8E37-141F-D95B-EC3F-5796653B5D9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309C91D-FBC5-A44F-ECDA-F28CDDE76317}"/>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26946671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57FB19A-F4FD-9899-4B4F-50CF07B1A2CD}"/>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3" name="Pladsholder til sidefod 2">
            <a:extLst>
              <a:ext uri="{FF2B5EF4-FFF2-40B4-BE49-F238E27FC236}">
                <a16:creationId xmlns:a16="http://schemas.microsoft.com/office/drawing/2014/main" id="{12E465BA-BD1C-21E7-6986-5DA2549C3AF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F281BC5-AD16-A37A-5B95-4D29F52F1283}"/>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25110213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B0EDC-138A-4B08-7131-6640166402E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8F84FAB-5E2D-8061-4AA6-C3181F23B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E193F9D-3556-1E08-F856-99D07182E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2A2B994-5C06-8D97-6DD9-4656D7FD3410}"/>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6" name="Pladsholder til sidefod 5">
            <a:extLst>
              <a:ext uri="{FF2B5EF4-FFF2-40B4-BE49-F238E27FC236}">
                <a16:creationId xmlns:a16="http://schemas.microsoft.com/office/drawing/2014/main" id="{AF7AB448-610C-D44D-1111-C58FEE2193F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445A47B-58B3-9F4B-C325-EBC0119E54D7}"/>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24447664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536DA1-5BC5-6014-538D-A9F6622016A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31CC759-8501-9237-240A-CC9CA3573F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4823B53-AED8-8F8C-C090-4B7ACAA91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15CD12-0FA3-4AAD-4766-3F440A0BDA9A}"/>
              </a:ext>
            </a:extLst>
          </p:cNvPr>
          <p:cNvSpPr>
            <a:spLocks noGrp="1"/>
          </p:cNvSpPr>
          <p:nvPr>
            <p:ph type="dt" sz="half" idx="10"/>
          </p:nvPr>
        </p:nvSpPr>
        <p:spPr/>
        <p:txBody>
          <a:bodyPr/>
          <a:lstStyle/>
          <a:p>
            <a:fld id="{5AD357C6-FADD-4F39-8106-D8157EEC42BA}" type="datetimeFigureOut">
              <a:rPr lang="da-DK" smtClean="0"/>
              <a:t>22-05-2024</a:t>
            </a:fld>
            <a:endParaRPr lang="da-DK"/>
          </a:p>
        </p:txBody>
      </p:sp>
      <p:sp>
        <p:nvSpPr>
          <p:cNvPr id="6" name="Pladsholder til sidefod 5">
            <a:extLst>
              <a:ext uri="{FF2B5EF4-FFF2-40B4-BE49-F238E27FC236}">
                <a16:creationId xmlns:a16="http://schemas.microsoft.com/office/drawing/2014/main" id="{6C71C0B5-27F9-3FC8-7ECD-1A9697A7181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7D42FAB-1A90-53DD-9F92-1BF0481B5C47}"/>
              </a:ext>
            </a:extLst>
          </p:cNvPr>
          <p:cNvSpPr>
            <a:spLocks noGrp="1"/>
          </p:cNvSpPr>
          <p:nvPr>
            <p:ph type="sldNum" sz="quarter" idx="12"/>
          </p:nvPr>
        </p:nvSpPr>
        <p:spPr/>
        <p:txBody>
          <a:bodyPr/>
          <a:lstStyle/>
          <a:p>
            <a:fld id="{93081A7D-891C-4414-BE3C-B3D1863491D7}" type="slidenum">
              <a:rPr lang="da-DK" smtClean="0"/>
              <a:t>‹nr.›</a:t>
            </a:fld>
            <a:endParaRPr lang="da-DK"/>
          </a:p>
        </p:txBody>
      </p:sp>
    </p:spTree>
    <p:extLst>
      <p:ext uri="{BB962C8B-B14F-4D97-AF65-F5344CB8AC3E}">
        <p14:creationId xmlns:p14="http://schemas.microsoft.com/office/powerpoint/2010/main" val="27961398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4BA76B9-E52F-2F2A-A57B-1F3C147EC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2D52B62-148B-3F07-9B8D-E1A358330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7968FBB-C350-5CAA-37DF-C92801429A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357C6-FADD-4F39-8106-D8157EEC42BA}" type="datetimeFigureOut">
              <a:rPr lang="da-DK" smtClean="0"/>
              <a:t>22-05-2024</a:t>
            </a:fld>
            <a:endParaRPr lang="da-DK"/>
          </a:p>
        </p:txBody>
      </p:sp>
      <p:sp>
        <p:nvSpPr>
          <p:cNvPr id="5" name="Pladsholder til sidefod 4">
            <a:extLst>
              <a:ext uri="{FF2B5EF4-FFF2-40B4-BE49-F238E27FC236}">
                <a16:creationId xmlns:a16="http://schemas.microsoft.com/office/drawing/2014/main" id="{02624B90-106E-785F-918A-0A4504B96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DCD8934-45A1-0029-DF6A-A70DF1A41E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81A7D-891C-4414-BE3C-B3D1863491D7}" type="slidenum">
              <a:rPr lang="da-DK" smtClean="0"/>
              <a:t>‹nr.›</a:t>
            </a:fld>
            <a:endParaRPr lang="da-DK"/>
          </a:p>
        </p:txBody>
      </p:sp>
    </p:spTree>
    <p:extLst>
      <p:ext uri="{BB962C8B-B14F-4D97-AF65-F5344CB8AC3E}">
        <p14:creationId xmlns:p14="http://schemas.microsoft.com/office/powerpoint/2010/main" val="192314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CB81AD0-6196-B7B9-94FB-8ADCF2F88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244AA60-F8EC-3AE8-CCF9-D056524D7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FFC943E-F7F9-FD10-DAA2-C8B3C79835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425AB-1A4F-47D3-BA72-203AFDFA6E0C}" type="datetimeFigureOut">
              <a:rPr lang="da-DK" smtClean="0"/>
              <a:t>22-05-2024</a:t>
            </a:fld>
            <a:endParaRPr lang="da-DK"/>
          </a:p>
        </p:txBody>
      </p:sp>
      <p:sp>
        <p:nvSpPr>
          <p:cNvPr id="5" name="Pladsholder til sidefod 4">
            <a:extLst>
              <a:ext uri="{FF2B5EF4-FFF2-40B4-BE49-F238E27FC236}">
                <a16:creationId xmlns:a16="http://schemas.microsoft.com/office/drawing/2014/main" id="{5BA1B44E-7FFE-E8E6-3A14-84FC3A524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5B19477-1461-2B60-4999-11B44A5F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C9422-DB4E-40AB-99D6-2FDB84DE4F5E}" type="slidenum">
              <a:rPr lang="da-DK" smtClean="0"/>
              <a:t>‹nr.›</a:t>
            </a:fld>
            <a:endParaRPr lang="da-DK"/>
          </a:p>
        </p:txBody>
      </p:sp>
    </p:spTree>
    <p:extLst>
      <p:ext uri="{BB962C8B-B14F-4D97-AF65-F5344CB8AC3E}">
        <p14:creationId xmlns:p14="http://schemas.microsoft.com/office/powerpoint/2010/main" val="1591983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BF342C5-1B30-DEE5-A3E7-3F634C741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F5D456C-A6AA-F9C4-0BB1-87AD76945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48B977E-72E4-81EF-BEF0-01D3B5FB85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E1EFE-9C98-457F-B985-9A4418CAB6B4}" type="datetimeFigureOut">
              <a:rPr lang="da-DK" smtClean="0"/>
              <a:t>22-05-2024</a:t>
            </a:fld>
            <a:endParaRPr lang="da-DK"/>
          </a:p>
        </p:txBody>
      </p:sp>
      <p:sp>
        <p:nvSpPr>
          <p:cNvPr id="5" name="Pladsholder til sidefod 4">
            <a:extLst>
              <a:ext uri="{FF2B5EF4-FFF2-40B4-BE49-F238E27FC236}">
                <a16:creationId xmlns:a16="http://schemas.microsoft.com/office/drawing/2014/main" id="{9DDE7B2B-2AE4-E687-C98B-74705C37B7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DF545012-9800-1D5A-388B-9F1855CF31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550C5-B25A-4AC2-9E38-5CAC5EA1E048}" type="slidenum">
              <a:rPr lang="da-DK" smtClean="0"/>
              <a:t>‹nr.›</a:t>
            </a:fld>
            <a:endParaRPr lang="da-DK"/>
          </a:p>
        </p:txBody>
      </p:sp>
    </p:spTree>
    <p:extLst>
      <p:ext uri="{BB962C8B-B14F-4D97-AF65-F5344CB8AC3E}">
        <p14:creationId xmlns:p14="http://schemas.microsoft.com/office/powerpoint/2010/main" val="755451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2C48753-0E1C-E71B-0055-ED04FDA1E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10B3838-D83B-642A-BDA8-B8EBFEC2B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3594B14-1BD3-D708-7845-8D45817E1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E29941-82CE-4E80-B4BD-92A02CFCC82E}" type="datetimeFigureOut">
              <a:rPr lang="da-DK" smtClean="0"/>
              <a:t>22-05-2024</a:t>
            </a:fld>
            <a:endParaRPr lang="da-DK"/>
          </a:p>
        </p:txBody>
      </p:sp>
      <p:sp>
        <p:nvSpPr>
          <p:cNvPr id="5" name="Pladsholder til sidefod 4">
            <a:extLst>
              <a:ext uri="{FF2B5EF4-FFF2-40B4-BE49-F238E27FC236}">
                <a16:creationId xmlns:a16="http://schemas.microsoft.com/office/drawing/2014/main" id="{E8AD3C4E-72AC-604D-CE6B-635355CB8B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D37865A1-AC91-E2F1-A7CB-8535FAB759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3FABA6-E06E-488E-B054-67817E75156A}" type="slidenum">
              <a:rPr lang="da-DK" smtClean="0"/>
              <a:t>‹nr.›</a:t>
            </a:fld>
            <a:endParaRPr lang="da-DK"/>
          </a:p>
        </p:txBody>
      </p:sp>
    </p:spTree>
    <p:extLst>
      <p:ext uri="{BB962C8B-B14F-4D97-AF65-F5344CB8AC3E}">
        <p14:creationId xmlns:p14="http://schemas.microsoft.com/office/powerpoint/2010/main" val="6853686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hyperlink" Target="https://www.publicdomainpictures.net/en/view-image.php?image=131043&amp;picture=renewable-energy" TargetMode="External"/><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www.energiparkholstebrostruer.dk/" TargetMode="Externa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png"/><Relationship Id="rId4"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e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6FA1A-8C0E-07A6-38D3-FD330B3F92F5}"/>
              </a:ext>
            </a:extLst>
          </p:cNvPr>
          <p:cNvSpPr>
            <a:spLocks noGrp="1"/>
          </p:cNvSpPr>
          <p:nvPr>
            <p:ph type="ctrTitle"/>
          </p:nvPr>
        </p:nvSpPr>
        <p:spPr>
          <a:xfrm>
            <a:off x="1524000" y="1945577"/>
            <a:ext cx="9144000" cy="758307"/>
          </a:xfrm>
          <a:solidFill>
            <a:schemeClr val="bg2"/>
          </a:solidFill>
        </p:spPr>
        <p:txBody>
          <a:bodyPr>
            <a:noAutofit/>
          </a:bodyPr>
          <a:lstStyle/>
          <a:p>
            <a:r>
              <a:rPr lang="da-DK" sz="4400" b="1">
                <a:effectLst>
                  <a:outerShdw blurRad="38100" dist="38100" dir="2700000" algn="tl">
                    <a:srgbClr val="000000">
                      <a:alpha val="43137"/>
                    </a:srgbClr>
                  </a:outerShdw>
                </a:effectLst>
                <a:latin typeface="Texta Alt Book" panose="02000000000000000000" pitchFamily="50" charset="0"/>
              </a:rPr>
              <a:t>Velkommen til informationsmøde</a:t>
            </a:r>
          </a:p>
        </p:txBody>
      </p:sp>
      <p:sp>
        <p:nvSpPr>
          <p:cNvPr id="3" name="Undertitel 2">
            <a:extLst>
              <a:ext uri="{FF2B5EF4-FFF2-40B4-BE49-F238E27FC236}">
                <a16:creationId xmlns:a16="http://schemas.microsoft.com/office/drawing/2014/main" id="{E6CF56EF-D926-5E61-1A86-4D35D4939968}"/>
              </a:ext>
            </a:extLst>
          </p:cNvPr>
          <p:cNvSpPr>
            <a:spLocks noGrp="1"/>
          </p:cNvSpPr>
          <p:nvPr>
            <p:ph type="subTitle" idx="1"/>
          </p:nvPr>
        </p:nvSpPr>
        <p:spPr>
          <a:xfrm>
            <a:off x="1524000" y="1118508"/>
            <a:ext cx="9144000" cy="827069"/>
          </a:xfrm>
          <a:solidFill>
            <a:schemeClr val="bg2"/>
          </a:solidFill>
        </p:spPr>
        <p:txBody>
          <a:bodyPr>
            <a:noAutofit/>
          </a:bodyPr>
          <a:lstStyle/>
          <a:p>
            <a:r>
              <a:rPr lang="da-DK" sz="6000" b="1">
                <a:effectLst>
                  <a:outerShdw blurRad="38100" dist="38100" dir="2700000" algn="tl">
                    <a:srgbClr val="000000">
                      <a:alpha val="43137"/>
                    </a:srgbClr>
                  </a:outerShdw>
                </a:effectLst>
                <a:latin typeface="Texta Alt Book" panose="02000000000000000000" pitchFamily="50" charset="0"/>
              </a:rPr>
              <a:t>Energipark Holstebro-Struer</a:t>
            </a:r>
          </a:p>
        </p:txBody>
      </p:sp>
      <p:pic>
        <p:nvPicPr>
          <p:cNvPr id="21" name="Billede 20" descr="Et billede, der indeholder sort, skærmbillede, mørke&#10;&#10;Automatisk genereret beskrivelse">
            <a:extLst>
              <a:ext uri="{FF2B5EF4-FFF2-40B4-BE49-F238E27FC236}">
                <a16:creationId xmlns:a16="http://schemas.microsoft.com/office/drawing/2014/main" id="{BB7E516C-D194-7AE9-5CB0-467E030DA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131" y="5783660"/>
            <a:ext cx="7560579" cy="1080518"/>
          </a:xfrm>
          <a:prstGeom prst="rect">
            <a:avLst/>
          </a:prstGeom>
          <a:solidFill>
            <a:srgbClr val="E7E6E6"/>
          </a:solidFill>
        </p:spPr>
      </p:pic>
      <p:sp>
        <p:nvSpPr>
          <p:cNvPr id="4" name="Tekstfelt 3">
            <a:extLst>
              <a:ext uri="{FF2B5EF4-FFF2-40B4-BE49-F238E27FC236}">
                <a16:creationId xmlns:a16="http://schemas.microsoft.com/office/drawing/2014/main" id="{AC051DAC-EE7A-B51A-1D87-E8034C9A6F51}"/>
              </a:ext>
            </a:extLst>
          </p:cNvPr>
          <p:cNvSpPr txBox="1"/>
          <p:nvPr/>
        </p:nvSpPr>
        <p:spPr>
          <a:xfrm>
            <a:off x="5131404" y="4532431"/>
            <a:ext cx="2642070" cy="646331"/>
          </a:xfrm>
          <a:prstGeom prst="rect">
            <a:avLst/>
          </a:prstGeom>
          <a:noFill/>
        </p:spPr>
        <p:txBody>
          <a:bodyPr wrap="none" rtlCol="0">
            <a:spAutoFit/>
          </a:bodyPr>
          <a:lstStyle/>
          <a:p>
            <a:r>
              <a:rPr lang="da-DK" sz="3600" b="1">
                <a:solidFill>
                  <a:schemeClr val="bg1"/>
                </a:solidFill>
                <a:effectLst>
                  <a:outerShdw blurRad="38100" dist="38100" dir="2700000" algn="tl">
                    <a:srgbClr val="000000">
                      <a:alpha val="43137"/>
                    </a:srgbClr>
                  </a:outerShdw>
                </a:effectLst>
                <a:latin typeface="Texta Alt Bold"/>
              </a:rPr>
              <a:t>21. maj 2024</a:t>
            </a:r>
          </a:p>
        </p:txBody>
      </p:sp>
    </p:spTree>
    <p:extLst>
      <p:ext uri="{BB962C8B-B14F-4D97-AF65-F5344CB8AC3E}">
        <p14:creationId xmlns:p14="http://schemas.microsoft.com/office/powerpoint/2010/main" val="29681479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sky, vindmølle, Vindmølle&#10;&#10;Automatisk genereret beskrivelse">
            <a:extLst>
              <a:ext uri="{FF2B5EF4-FFF2-40B4-BE49-F238E27FC236}">
                <a16:creationId xmlns:a16="http://schemas.microsoft.com/office/drawing/2014/main" id="{4B72746C-D2AE-11A1-118A-60EF887969B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8165" r="9352" b="1186"/>
          <a:stretch/>
        </p:blipFill>
        <p:spPr>
          <a:xfrm>
            <a:off x="0" y="1"/>
            <a:ext cx="12192000" cy="6858000"/>
          </a:xfrm>
          <a:prstGeom prst="rect">
            <a:avLst/>
          </a:prstGeom>
        </p:spPr>
      </p:pic>
      <p:pic>
        <p:nvPicPr>
          <p:cNvPr id="5" name="Billede 4" descr="Et billede, der indeholder tekst, Font/skrifttype, skærmbillede, Grafik&#10;&#10;Automatisk genereret beskrivelse">
            <a:extLst>
              <a:ext uri="{FF2B5EF4-FFF2-40B4-BE49-F238E27FC236}">
                <a16:creationId xmlns:a16="http://schemas.microsoft.com/office/drawing/2014/main" id="{B463C640-E972-056D-FD59-A7961C936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444" y="174239"/>
            <a:ext cx="3772131" cy="1587055"/>
          </a:xfrm>
          <a:prstGeom prst="rect">
            <a:avLst/>
          </a:prstGeom>
        </p:spPr>
      </p:pic>
      <p:sp>
        <p:nvSpPr>
          <p:cNvPr id="9" name="Rektangel 8">
            <a:extLst>
              <a:ext uri="{FF2B5EF4-FFF2-40B4-BE49-F238E27FC236}">
                <a16:creationId xmlns:a16="http://schemas.microsoft.com/office/drawing/2014/main" id="{B3DB298F-EDCA-8F06-EBF4-AD913F34E947}"/>
              </a:ext>
            </a:extLst>
          </p:cNvPr>
          <p:cNvSpPr/>
          <p:nvPr/>
        </p:nvSpPr>
        <p:spPr>
          <a:xfrm rot="19960742">
            <a:off x="5296222" y="-943193"/>
            <a:ext cx="1208131" cy="8640559"/>
          </a:xfrm>
          <a:prstGeom prst="rect">
            <a:avLst/>
          </a:prstGeom>
          <a:solidFill>
            <a:srgbClr val="30B8C9">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da-DK" sz="900" spc="300">
                <a:solidFill>
                  <a:srgbClr val="16555A"/>
                </a:solidFill>
              </a:rPr>
              <a:t>Natur og biodiversitet – Landbrug – Vand – Landsbyliv – Rekreation – Landskab - Klima</a:t>
            </a:r>
          </a:p>
        </p:txBody>
      </p:sp>
      <p:sp>
        <p:nvSpPr>
          <p:cNvPr id="8" name="Tekstfelt 7">
            <a:extLst>
              <a:ext uri="{FF2B5EF4-FFF2-40B4-BE49-F238E27FC236}">
                <a16:creationId xmlns:a16="http://schemas.microsoft.com/office/drawing/2014/main" id="{C9179C4F-37C4-1407-BCE1-3715AB0CBBD5}"/>
              </a:ext>
            </a:extLst>
          </p:cNvPr>
          <p:cNvSpPr txBox="1"/>
          <p:nvPr/>
        </p:nvSpPr>
        <p:spPr>
          <a:xfrm>
            <a:off x="6828610" y="2069430"/>
            <a:ext cx="5039163" cy="1302408"/>
          </a:xfrm>
          <a:prstGeom prst="rect">
            <a:avLst/>
          </a:prstGeom>
          <a:noFill/>
          <a:ln>
            <a:noFill/>
          </a:ln>
        </p:spPr>
        <p:txBody>
          <a:bodyPr wrap="square" rtlCol="0">
            <a:spAutoFit/>
          </a:bodyPr>
          <a:lstStyle/>
          <a:p>
            <a:r>
              <a:rPr lang="da-DK" b="1">
                <a:solidFill>
                  <a:srgbClr val="002060"/>
                </a:solidFill>
                <a:latin typeface="Montserrat" panose="00000500000000000000" pitchFamily="2" charset="0"/>
              </a:rPr>
              <a:t>Hvorfor Energipark Holstebro-Struer</a:t>
            </a:r>
          </a:p>
          <a:p>
            <a:pPr>
              <a:lnSpc>
                <a:spcPct val="150000"/>
              </a:lnSpc>
            </a:pPr>
            <a:r>
              <a:rPr lang="da-DK" sz="1400">
                <a:solidFill>
                  <a:srgbClr val="002060"/>
                </a:solidFill>
                <a:latin typeface="Montserrat" panose="00000500000000000000" pitchFamily="2" charset="0"/>
              </a:rPr>
              <a:t>Lokal forankret energiudvikling i Nordvestjylland</a:t>
            </a:r>
          </a:p>
          <a:p>
            <a:pPr>
              <a:lnSpc>
                <a:spcPct val="150000"/>
              </a:lnSpc>
            </a:pPr>
            <a:r>
              <a:rPr lang="da-DK" sz="1400">
                <a:solidFill>
                  <a:srgbClr val="002060"/>
                </a:solidFill>
                <a:latin typeface="Montserrat" panose="00000500000000000000" pitchFamily="2" charset="0"/>
              </a:rPr>
              <a:t>Ny partnerskabsmodel med lokal medejerskab</a:t>
            </a:r>
          </a:p>
          <a:p>
            <a:pPr>
              <a:lnSpc>
                <a:spcPct val="150000"/>
              </a:lnSpc>
            </a:pPr>
            <a:r>
              <a:rPr lang="da-DK" sz="1400">
                <a:solidFill>
                  <a:srgbClr val="002060"/>
                </a:solidFill>
                <a:latin typeface="Montserrat" panose="00000500000000000000" pitchFamily="2" charset="0"/>
              </a:rPr>
              <a:t>Vi ønsker, at være med til at udvikle Nordvestjylland</a:t>
            </a:r>
          </a:p>
        </p:txBody>
      </p:sp>
      <p:sp>
        <p:nvSpPr>
          <p:cNvPr id="6" name="Tekstfelt 5">
            <a:extLst>
              <a:ext uri="{FF2B5EF4-FFF2-40B4-BE49-F238E27FC236}">
                <a16:creationId xmlns:a16="http://schemas.microsoft.com/office/drawing/2014/main" id="{D3F00E42-5259-8F3C-C9F2-12848E986670}"/>
              </a:ext>
            </a:extLst>
          </p:cNvPr>
          <p:cNvSpPr txBox="1"/>
          <p:nvPr/>
        </p:nvSpPr>
        <p:spPr>
          <a:xfrm>
            <a:off x="342328" y="276573"/>
            <a:ext cx="3913985" cy="4524315"/>
          </a:xfrm>
          <a:prstGeom prst="rect">
            <a:avLst/>
          </a:prstGeom>
          <a:noFill/>
        </p:spPr>
        <p:txBody>
          <a:bodyPr wrap="square" rtlCol="0">
            <a:spAutoFit/>
          </a:bodyPr>
          <a:lstStyle/>
          <a:p>
            <a:r>
              <a:rPr lang="da-DK" b="1">
                <a:solidFill>
                  <a:srgbClr val="002060"/>
                </a:solidFill>
                <a:latin typeface="Montserrat" panose="00000500000000000000" pitchFamily="2" charset="0"/>
              </a:rPr>
              <a:t>Hvem er vi?</a:t>
            </a:r>
          </a:p>
          <a:p>
            <a:pPr>
              <a:lnSpc>
                <a:spcPct val="150000"/>
              </a:lnSpc>
            </a:pPr>
            <a:r>
              <a:rPr lang="da-DK" sz="1400" b="0" i="0">
                <a:solidFill>
                  <a:srgbClr val="002060"/>
                </a:solidFill>
                <a:effectLst/>
                <a:latin typeface="Montserrat" panose="00000500000000000000" pitchFamily="2" charset="0"/>
              </a:rPr>
              <a:t>Vores mål er at udfolde potentialet i vedvarende energi. Det sker ved at etablere ny energiproduktion, ved lagring af energi og ved forædling af energi.</a:t>
            </a:r>
          </a:p>
          <a:p>
            <a:pPr>
              <a:lnSpc>
                <a:spcPct val="150000"/>
              </a:lnSpc>
            </a:pPr>
            <a:endParaRPr lang="da-DK" sz="1400" b="0" i="0">
              <a:solidFill>
                <a:srgbClr val="002060"/>
              </a:solidFill>
              <a:effectLst/>
              <a:latin typeface="Montserrat" panose="00000500000000000000" pitchFamily="2" charset="0"/>
            </a:endParaRPr>
          </a:p>
          <a:p>
            <a:pPr algn="l" fontAlgn="base">
              <a:lnSpc>
                <a:spcPct val="150000"/>
              </a:lnSpc>
            </a:pPr>
            <a:r>
              <a:rPr lang="da-DK" sz="1400" b="0" i="0">
                <a:solidFill>
                  <a:srgbClr val="002060"/>
                </a:solidFill>
                <a:effectLst/>
                <a:latin typeface="Montserrat" panose="00000500000000000000" pitchFamily="2" charset="0"/>
              </a:rPr>
              <a:t>Skovgaard Energy ønsker at skabe lokale arbejdspladser, samarbejde med en bred vifte af aktører og bidrage til bæredygtig udvikling i respekt for naturen i Nordvestjylland.</a:t>
            </a:r>
          </a:p>
          <a:p>
            <a:pPr algn="l" fontAlgn="base">
              <a:lnSpc>
                <a:spcPct val="150000"/>
              </a:lnSpc>
            </a:pPr>
            <a:endParaRPr lang="da-DK" sz="1400" b="0" i="0">
              <a:solidFill>
                <a:srgbClr val="002060"/>
              </a:solidFill>
              <a:effectLst/>
              <a:latin typeface="Montserrat" panose="00000500000000000000" pitchFamily="2" charset="0"/>
            </a:endParaRPr>
          </a:p>
          <a:p>
            <a:pPr>
              <a:lnSpc>
                <a:spcPct val="150000"/>
              </a:lnSpc>
            </a:pPr>
            <a:endParaRPr lang="da-DK" sz="1400">
              <a:solidFill>
                <a:srgbClr val="002060"/>
              </a:solidFill>
              <a:latin typeface="Montserrat" panose="00000500000000000000" pitchFamily="2" charset="0"/>
            </a:endParaRPr>
          </a:p>
          <a:p>
            <a:endParaRPr lang="da-DK">
              <a:solidFill>
                <a:srgbClr val="002060"/>
              </a:solidFill>
              <a:latin typeface="Montserrat" panose="00000500000000000000" pitchFamily="2" charset="0"/>
            </a:endParaRPr>
          </a:p>
        </p:txBody>
      </p:sp>
      <p:sp>
        <p:nvSpPr>
          <p:cNvPr id="14" name="Tekstfelt 13">
            <a:extLst>
              <a:ext uri="{FF2B5EF4-FFF2-40B4-BE49-F238E27FC236}">
                <a16:creationId xmlns:a16="http://schemas.microsoft.com/office/drawing/2014/main" id="{8C1D5864-D2DB-F3DC-419C-CE130D2D5AA8}"/>
              </a:ext>
            </a:extLst>
          </p:cNvPr>
          <p:cNvSpPr txBox="1"/>
          <p:nvPr/>
        </p:nvSpPr>
        <p:spPr>
          <a:xfrm>
            <a:off x="8327112" y="4424798"/>
            <a:ext cx="3380706" cy="1523174"/>
          </a:xfrm>
          <a:prstGeom prst="rect">
            <a:avLst/>
          </a:prstGeom>
          <a:noFill/>
        </p:spPr>
        <p:txBody>
          <a:bodyPr wrap="square">
            <a:spAutoFit/>
          </a:bodyPr>
          <a:lstStyle/>
          <a:p>
            <a:pPr marL="0" indent="0">
              <a:lnSpc>
                <a:spcPct val="150000"/>
              </a:lnSpc>
              <a:buFont typeface="Arial" panose="020B0604020202020204" pitchFamily="34" charset="0"/>
              <a:buNone/>
            </a:pPr>
            <a:r>
              <a:rPr lang="da-DK" sz="900" b="1">
                <a:solidFill>
                  <a:srgbClr val="002060"/>
                </a:solidFill>
                <a:latin typeface="Montserrat" panose="00000500000000000000" pitchFamily="2" charset="0"/>
                <a:ea typeface="Calibri" panose="020F0502020204030204" pitchFamily="34" charset="0"/>
              </a:rPr>
              <a:t>Sol og vind er kernen i vores forretning</a:t>
            </a:r>
            <a:br>
              <a:rPr lang="da-DK" sz="900" b="1">
                <a:solidFill>
                  <a:srgbClr val="002060"/>
                </a:solidFill>
                <a:latin typeface="Montserrat" panose="00000500000000000000" pitchFamily="2" charset="0"/>
                <a:ea typeface="Calibri" panose="020F0502020204030204" pitchFamily="34" charset="0"/>
              </a:rPr>
            </a:br>
            <a:r>
              <a:rPr lang="da-DK" sz="900">
                <a:solidFill>
                  <a:srgbClr val="002060"/>
                </a:solidFill>
                <a:latin typeface="Montserrat" panose="00000500000000000000" pitchFamily="2" charset="0"/>
                <a:ea typeface="Calibri" panose="020F0502020204030204" pitchFamily="34" charset="0"/>
              </a:rPr>
              <a:t>Vi kan ikke spå om fremtiden, men én ting ved vi. Solen bliver ved med at skinne, og vinden bliver ved med at blæse. De vedvarende energikilder slipper ikke op, og det skal vi udnytte bedst muligt for at skabe en bæredygtig fremtid. </a:t>
            </a:r>
          </a:p>
          <a:p>
            <a:pPr marL="0" indent="0">
              <a:lnSpc>
                <a:spcPct val="150000"/>
              </a:lnSpc>
              <a:buFont typeface="Arial" panose="020B0604020202020204" pitchFamily="34" charset="0"/>
              <a:buNone/>
            </a:pPr>
            <a:r>
              <a:rPr lang="da-DK" sz="900" i="1">
                <a:solidFill>
                  <a:srgbClr val="002060"/>
                </a:solidFill>
                <a:latin typeface="Montserrat" panose="00000500000000000000" pitchFamily="2" charset="0"/>
                <a:ea typeface="Calibri" panose="020F0502020204030204" pitchFamily="34" charset="0"/>
              </a:rPr>
              <a:t>Jørgen Skovgaard, stifter af Skovgaard Energy A/S</a:t>
            </a:r>
          </a:p>
        </p:txBody>
      </p:sp>
      <p:sp>
        <p:nvSpPr>
          <p:cNvPr id="15" name="Tekstfelt 14">
            <a:extLst>
              <a:ext uri="{FF2B5EF4-FFF2-40B4-BE49-F238E27FC236}">
                <a16:creationId xmlns:a16="http://schemas.microsoft.com/office/drawing/2014/main" id="{BB8812F5-BADF-104C-6549-19BB822B07F5}"/>
              </a:ext>
            </a:extLst>
          </p:cNvPr>
          <p:cNvSpPr txBox="1"/>
          <p:nvPr/>
        </p:nvSpPr>
        <p:spPr>
          <a:xfrm>
            <a:off x="312011" y="4184269"/>
            <a:ext cx="8015101" cy="2308324"/>
          </a:xfrm>
          <a:prstGeom prst="rect">
            <a:avLst/>
          </a:prstGeom>
          <a:noFill/>
        </p:spPr>
        <p:txBody>
          <a:bodyPr wrap="square" rtlCol="0">
            <a:spAutoFit/>
          </a:bodyPr>
          <a:lstStyle/>
          <a:p>
            <a:pPr algn="l" fontAlgn="base">
              <a:lnSpc>
                <a:spcPct val="150000"/>
              </a:lnSpc>
            </a:pPr>
            <a:r>
              <a:rPr lang="da-DK" sz="1400" b="1" i="0">
                <a:solidFill>
                  <a:srgbClr val="002060"/>
                </a:solidFill>
                <a:effectLst/>
                <a:latin typeface="Montserrat" panose="00000500000000000000" pitchFamily="2" charset="0"/>
              </a:rPr>
              <a:t>Vi arbejder efter disse principper: </a:t>
            </a:r>
            <a:endParaRPr lang="da-DK" sz="1400" b="0" i="0">
              <a:solidFill>
                <a:srgbClr val="002060"/>
              </a:solidFill>
              <a:effectLst/>
              <a:latin typeface="Montserrat" panose="00000500000000000000" pitchFamily="2" charset="0"/>
            </a:endParaRPr>
          </a:p>
          <a:p>
            <a:pPr marL="285750" indent="-285750" algn="l" fontAlgn="base">
              <a:lnSpc>
                <a:spcPct val="150000"/>
              </a:lnSpc>
              <a:buFont typeface="Arial" panose="020B0604020202020204" pitchFamily="34" charset="0"/>
              <a:buChar char="•"/>
            </a:pPr>
            <a:r>
              <a:rPr lang="da-DK" sz="1400" b="0" i="0">
                <a:solidFill>
                  <a:srgbClr val="002060"/>
                </a:solidFill>
                <a:effectLst/>
                <a:latin typeface="Montserrat" panose="00000500000000000000" pitchFamily="2" charset="0"/>
              </a:rPr>
              <a:t>Skabe fremtidens energiløsninger</a:t>
            </a:r>
          </a:p>
          <a:p>
            <a:pPr marL="285750" indent="-285750" algn="l" fontAlgn="base">
              <a:lnSpc>
                <a:spcPct val="150000"/>
              </a:lnSpc>
              <a:buFont typeface="Arial" panose="020B0604020202020204" pitchFamily="34" charset="0"/>
              <a:buChar char="•"/>
            </a:pPr>
            <a:r>
              <a:rPr lang="da-DK" sz="1400" b="0" i="0">
                <a:solidFill>
                  <a:srgbClr val="002060"/>
                </a:solidFill>
                <a:effectLst/>
                <a:latin typeface="Montserrat" panose="00000500000000000000" pitchFamily="2" charset="0"/>
              </a:rPr>
              <a:t>Skabe udvikling og synergier i lokalområdet</a:t>
            </a:r>
          </a:p>
          <a:p>
            <a:pPr marL="285750" indent="-285750" algn="l" fontAlgn="base">
              <a:lnSpc>
                <a:spcPct val="150000"/>
              </a:lnSpc>
              <a:buFont typeface="Arial" panose="020B0604020202020204" pitchFamily="34" charset="0"/>
              <a:buChar char="•"/>
            </a:pPr>
            <a:r>
              <a:rPr lang="da-DK" sz="1400" b="0" i="0">
                <a:solidFill>
                  <a:srgbClr val="002060"/>
                </a:solidFill>
                <a:effectLst/>
                <a:latin typeface="Montserrat" panose="00000500000000000000" pitchFamily="2" charset="0"/>
              </a:rPr>
              <a:t>Inddrage lokale aktører og interessenter</a:t>
            </a:r>
          </a:p>
          <a:p>
            <a:pPr marL="285750" indent="-285750" algn="l" fontAlgn="base">
              <a:lnSpc>
                <a:spcPct val="150000"/>
              </a:lnSpc>
              <a:buFont typeface="Arial" panose="020B0604020202020204" pitchFamily="34" charset="0"/>
              <a:buChar char="•"/>
            </a:pPr>
            <a:r>
              <a:rPr lang="da-DK" sz="1400" b="0" i="0">
                <a:solidFill>
                  <a:srgbClr val="002060"/>
                </a:solidFill>
                <a:effectLst/>
                <a:latin typeface="Montserrat" panose="00000500000000000000" pitchFamily="2" charset="0"/>
              </a:rPr>
              <a:t>Prioritere lokale leverandører</a:t>
            </a:r>
          </a:p>
          <a:p>
            <a:pPr marL="285750" indent="-285750" algn="l" fontAlgn="base">
              <a:lnSpc>
                <a:spcPct val="150000"/>
              </a:lnSpc>
              <a:buFont typeface="Arial" panose="020B0604020202020204" pitchFamily="34" charset="0"/>
              <a:buChar char="•"/>
            </a:pPr>
            <a:r>
              <a:rPr lang="da-DK" sz="1400" b="0" i="0">
                <a:solidFill>
                  <a:srgbClr val="002060"/>
                </a:solidFill>
                <a:effectLst/>
                <a:latin typeface="Montserrat" panose="00000500000000000000" pitchFamily="2" charset="0"/>
              </a:rPr>
              <a:t>Øge biodiversiteten i projektområder</a:t>
            </a:r>
          </a:p>
          <a:p>
            <a:endParaRPr lang="da-DK"/>
          </a:p>
        </p:txBody>
      </p:sp>
    </p:spTree>
    <p:extLst>
      <p:ext uri="{BB962C8B-B14F-4D97-AF65-F5344CB8AC3E}">
        <p14:creationId xmlns:p14="http://schemas.microsoft.com/office/powerpoint/2010/main" val="29189512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F0C98F-1E7F-ACD3-4767-6FD63718F80F}"/>
              </a:ext>
            </a:extLst>
          </p:cNvPr>
          <p:cNvSpPr>
            <a:spLocks noGrp="1"/>
          </p:cNvSpPr>
          <p:nvPr>
            <p:ph type="title"/>
          </p:nvPr>
        </p:nvSpPr>
        <p:spPr/>
        <p:txBody>
          <a:bodyPr/>
          <a:lstStyle/>
          <a:p>
            <a:r>
              <a:rPr lang="da-DK" b="1">
                <a:latin typeface="Texta Alt Book" panose="02000000000000000000" pitchFamily="50" charset="0"/>
              </a:rPr>
              <a:t>Et stærkt lokalt partnerskab</a:t>
            </a:r>
          </a:p>
        </p:txBody>
      </p:sp>
      <p:graphicFrame>
        <p:nvGraphicFramePr>
          <p:cNvPr id="5" name="Pladsholder til indhold 4">
            <a:extLst>
              <a:ext uri="{FF2B5EF4-FFF2-40B4-BE49-F238E27FC236}">
                <a16:creationId xmlns:a16="http://schemas.microsoft.com/office/drawing/2014/main" id="{9256C49B-0C9F-C4EE-4EE5-6081F9E84AB1}"/>
              </a:ext>
            </a:extLst>
          </p:cNvPr>
          <p:cNvGraphicFramePr>
            <a:graphicFrameLocks noGrp="1"/>
          </p:cNvGraphicFramePr>
          <p:nvPr>
            <p:ph idx="1"/>
            <p:extLst>
              <p:ext uri="{D42A27DB-BD31-4B8C-83A1-F6EECF244321}">
                <p14:modId xmlns:p14="http://schemas.microsoft.com/office/powerpoint/2010/main" val="676219734"/>
              </p:ext>
            </p:extLst>
          </p:nvPr>
        </p:nvGraphicFramePr>
        <p:xfrm>
          <a:off x="838200" y="2122957"/>
          <a:ext cx="10515600" cy="34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lede 2" descr="Et billede, der indeholder sort, skærmbillede, mørke&#10;&#10;Automatisk genereret beskrivelse">
            <a:extLst>
              <a:ext uri="{FF2B5EF4-FFF2-40B4-BE49-F238E27FC236}">
                <a16:creationId xmlns:a16="http://schemas.microsoft.com/office/drawing/2014/main" id="{5602F96B-27BF-DFC7-F129-2D0ED35520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11301998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Dagsorden for mødet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38200" y="1690688"/>
            <a:ext cx="10515600" cy="4351338"/>
          </a:xfrm>
        </p:spPr>
        <p:txBody>
          <a:bodyPr vert="horz" lIns="91440" tIns="45720" rIns="91440" bIns="45720" rtlCol="0" anchor="t">
            <a:noAutofit/>
          </a:bodyPr>
          <a:lstStyle/>
          <a:p>
            <a:pPr>
              <a:lnSpc>
                <a:spcPct val="100000"/>
              </a:lnSpc>
            </a:pPr>
            <a:r>
              <a:rPr lang="da-DK" b="1">
                <a:solidFill>
                  <a:schemeClr val="bg2">
                    <a:lumMod val="75000"/>
                  </a:schemeClr>
                </a:solidFill>
                <a:latin typeface="Montserrat"/>
              </a:rPr>
              <a:t>Kort præsentation af projektudviklere</a:t>
            </a:r>
            <a:endParaRPr lang="da-DK"/>
          </a:p>
          <a:p>
            <a:pPr>
              <a:lnSpc>
                <a:spcPct val="100000"/>
              </a:lnSpc>
            </a:pPr>
            <a:r>
              <a:rPr lang="da-DK" b="1">
                <a:latin typeface="Montserrat"/>
              </a:rPr>
              <a:t>Fortælle om projektet</a:t>
            </a:r>
          </a:p>
          <a:p>
            <a:pPr>
              <a:lnSpc>
                <a:spcPct val="100000"/>
              </a:lnSpc>
            </a:pPr>
            <a:r>
              <a:rPr lang="da-DK" b="1">
                <a:solidFill>
                  <a:schemeClr val="bg2">
                    <a:lumMod val="75000"/>
                  </a:schemeClr>
                </a:solidFill>
                <a:latin typeface="Montserrat"/>
              </a:rPr>
              <a:t>Fortælle om de muligheder der er for lokalområdet</a:t>
            </a:r>
          </a:p>
          <a:p>
            <a:pPr>
              <a:lnSpc>
                <a:spcPct val="100000"/>
              </a:lnSpc>
            </a:pPr>
            <a:r>
              <a:rPr lang="da-DK" b="1">
                <a:solidFill>
                  <a:schemeClr val="bg2">
                    <a:lumMod val="75000"/>
                  </a:schemeClr>
                </a:solidFill>
                <a:latin typeface="Montserrat"/>
              </a:rPr>
              <a:t>Medejerskab</a:t>
            </a:r>
          </a:p>
          <a:p>
            <a:pPr>
              <a:lnSpc>
                <a:spcPct val="100000"/>
              </a:lnSpc>
            </a:pPr>
            <a:r>
              <a:rPr lang="da-DK" b="1">
                <a:solidFill>
                  <a:schemeClr val="bg2">
                    <a:lumMod val="75000"/>
                  </a:schemeClr>
                </a:solidFill>
                <a:latin typeface="Montserrat"/>
              </a:rPr>
              <a:t>Den videre proces</a:t>
            </a:r>
          </a:p>
          <a:p>
            <a:pPr>
              <a:lnSpc>
                <a:spcPct val="100000"/>
              </a:lnSpc>
            </a:pPr>
            <a:r>
              <a:rPr lang="da-DK" b="1">
                <a:solidFill>
                  <a:schemeClr val="bg2">
                    <a:lumMod val="75000"/>
                  </a:schemeClr>
                </a:solidFill>
                <a:latin typeface="Montserrat"/>
              </a:rPr>
              <a:t>Mulighed for at stille spørgsmål</a:t>
            </a:r>
          </a:p>
          <a:p>
            <a:pPr>
              <a:lnSpc>
                <a:spcPct val="100000"/>
              </a:lnSpc>
            </a:pPr>
            <a:r>
              <a:rPr lang="da-DK" b="1">
                <a:solidFill>
                  <a:schemeClr val="bg2">
                    <a:lumMod val="75000"/>
                  </a:schemeClr>
                </a:solidFill>
                <a:latin typeface="Montserrat"/>
              </a:rPr>
              <a:t>Modtage inputs</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33006011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772EA19-7DBF-5C11-2C0C-56DAD1770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70" r="1717"/>
          <a:stretch/>
        </p:blipFill>
        <p:spPr bwMode="auto">
          <a:xfrm>
            <a:off x="0" y="0"/>
            <a:ext cx="11617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afrundede hjørner 6">
            <a:extLst>
              <a:ext uri="{FF2B5EF4-FFF2-40B4-BE49-F238E27FC236}">
                <a16:creationId xmlns:a16="http://schemas.microsoft.com/office/drawing/2014/main" id="{EBEE5FAB-7654-B68C-54D7-1E3555018DB5}"/>
              </a:ext>
            </a:extLst>
          </p:cNvPr>
          <p:cNvSpPr/>
          <p:nvPr/>
        </p:nvSpPr>
        <p:spPr>
          <a:xfrm>
            <a:off x="5663690" y="-110205"/>
            <a:ext cx="6534985" cy="6984404"/>
          </a:xfrm>
          <a:custGeom>
            <a:avLst/>
            <a:gdLst>
              <a:gd name="connsiteX0" fmla="*/ 0 w 8153956"/>
              <a:gd name="connsiteY0" fmla="*/ 0 h 6858000"/>
              <a:gd name="connsiteX1" fmla="*/ 8153956 w 8153956"/>
              <a:gd name="connsiteY1" fmla="*/ 0 h 6858000"/>
              <a:gd name="connsiteX2" fmla="*/ 8153956 w 8153956"/>
              <a:gd name="connsiteY2" fmla="*/ 6858000 h 6858000"/>
              <a:gd name="connsiteX3" fmla="*/ 0 w 8153956"/>
              <a:gd name="connsiteY3" fmla="*/ 6858000 h 6858000"/>
              <a:gd name="connsiteX4" fmla="*/ 0 w 8153956"/>
              <a:gd name="connsiteY4" fmla="*/ 0 h 6858000"/>
              <a:gd name="connsiteX0" fmla="*/ 3290505 w 8153956"/>
              <a:gd name="connsiteY0" fmla="*/ 0 h 6858000"/>
              <a:gd name="connsiteX1" fmla="*/ 8153956 w 8153956"/>
              <a:gd name="connsiteY1" fmla="*/ 0 h 6858000"/>
              <a:gd name="connsiteX2" fmla="*/ 8153956 w 8153956"/>
              <a:gd name="connsiteY2" fmla="*/ 6858000 h 6858000"/>
              <a:gd name="connsiteX3" fmla="*/ 0 w 8153956"/>
              <a:gd name="connsiteY3" fmla="*/ 6858000 h 6858000"/>
              <a:gd name="connsiteX4" fmla="*/ 3290505 w 8153956"/>
              <a:gd name="connsiteY4" fmla="*/ 0 h 6858000"/>
              <a:gd name="connsiteX0" fmla="*/ 3290505 w 8153956"/>
              <a:gd name="connsiteY0" fmla="*/ 0 h 6858000"/>
              <a:gd name="connsiteX1" fmla="*/ 8153956 w 8153956"/>
              <a:gd name="connsiteY1" fmla="*/ 0 h 6858000"/>
              <a:gd name="connsiteX2" fmla="*/ 8153956 w 8153956"/>
              <a:gd name="connsiteY2" fmla="*/ 6858000 h 6858000"/>
              <a:gd name="connsiteX3" fmla="*/ 0 w 8153956"/>
              <a:gd name="connsiteY3" fmla="*/ 6858000 h 6858000"/>
              <a:gd name="connsiteX4" fmla="*/ 3290505 w 8153956"/>
              <a:gd name="connsiteY4" fmla="*/ 0 h 6858000"/>
              <a:gd name="connsiteX0" fmla="*/ 3290505 w 8153956"/>
              <a:gd name="connsiteY0" fmla="*/ 0 h 6858000"/>
              <a:gd name="connsiteX1" fmla="*/ 8153956 w 8153956"/>
              <a:gd name="connsiteY1" fmla="*/ 0 h 6858000"/>
              <a:gd name="connsiteX2" fmla="*/ 8153956 w 8153956"/>
              <a:gd name="connsiteY2" fmla="*/ 6858000 h 6858000"/>
              <a:gd name="connsiteX3" fmla="*/ 0 w 8153956"/>
              <a:gd name="connsiteY3" fmla="*/ 6858000 h 6858000"/>
              <a:gd name="connsiteX4" fmla="*/ 3290505 w 8153956"/>
              <a:gd name="connsiteY4" fmla="*/ 0 h 6858000"/>
              <a:gd name="connsiteX0" fmla="*/ 3430669 w 8153956"/>
              <a:gd name="connsiteY0" fmla="*/ 166862 h 6858000"/>
              <a:gd name="connsiteX1" fmla="*/ 8153956 w 8153956"/>
              <a:gd name="connsiteY1" fmla="*/ 0 h 6858000"/>
              <a:gd name="connsiteX2" fmla="*/ 8153956 w 8153956"/>
              <a:gd name="connsiteY2" fmla="*/ 6858000 h 6858000"/>
              <a:gd name="connsiteX3" fmla="*/ 0 w 8153956"/>
              <a:gd name="connsiteY3" fmla="*/ 6858000 h 6858000"/>
              <a:gd name="connsiteX4" fmla="*/ 3430669 w 8153956"/>
              <a:gd name="connsiteY4" fmla="*/ 166862 h 6858000"/>
              <a:gd name="connsiteX0" fmla="*/ 3430669 w 8153956"/>
              <a:gd name="connsiteY0" fmla="*/ 166862 h 6858000"/>
              <a:gd name="connsiteX1" fmla="*/ 8153956 w 8153956"/>
              <a:gd name="connsiteY1" fmla="*/ 0 h 6858000"/>
              <a:gd name="connsiteX2" fmla="*/ 8153956 w 8153956"/>
              <a:gd name="connsiteY2" fmla="*/ 6858000 h 6858000"/>
              <a:gd name="connsiteX3" fmla="*/ 0 w 8153956"/>
              <a:gd name="connsiteY3" fmla="*/ 6858000 h 6858000"/>
              <a:gd name="connsiteX4" fmla="*/ 3430669 w 8153956"/>
              <a:gd name="connsiteY4" fmla="*/ 166862 h 6858000"/>
              <a:gd name="connsiteX0" fmla="*/ 3430669 w 8153956"/>
              <a:gd name="connsiteY0" fmla="*/ 166862 h 6858000"/>
              <a:gd name="connsiteX1" fmla="*/ 8153956 w 8153956"/>
              <a:gd name="connsiteY1" fmla="*/ 0 h 6858000"/>
              <a:gd name="connsiteX2" fmla="*/ 8153956 w 8153956"/>
              <a:gd name="connsiteY2" fmla="*/ 6858000 h 6858000"/>
              <a:gd name="connsiteX3" fmla="*/ 0 w 8153956"/>
              <a:gd name="connsiteY3" fmla="*/ 6858000 h 6858000"/>
              <a:gd name="connsiteX4" fmla="*/ 3430669 w 8153956"/>
              <a:gd name="connsiteY4" fmla="*/ 166862 h 6858000"/>
              <a:gd name="connsiteX0" fmla="*/ 3430669 w 8153956"/>
              <a:gd name="connsiteY0" fmla="*/ 166862 h 6858000"/>
              <a:gd name="connsiteX1" fmla="*/ 8153956 w 8153956"/>
              <a:gd name="connsiteY1" fmla="*/ 0 h 6858000"/>
              <a:gd name="connsiteX2" fmla="*/ 8153956 w 8153956"/>
              <a:gd name="connsiteY2" fmla="*/ 6858000 h 6858000"/>
              <a:gd name="connsiteX3" fmla="*/ 0 w 8153956"/>
              <a:gd name="connsiteY3" fmla="*/ 6858000 h 6858000"/>
              <a:gd name="connsiteX4" fmla="*/ 3430669 w 8153956"/>
              <a:gd name="connsiteY4" fmla="*/ 166862 h 6858000"/>
              <a:gd name="connsiteX0" fmla="*/ 3430669 w 8153956"/>
              <a:gd name="connsiteY0" fmla="*/ 166862 h 6858000"/>
              <a:gd name="connsiteX1" fmla="*/ 8153956 w 8153956"/>
              <a:gd name="connsiteY1" fmla="*/ 0 h 6858000"/>
              <a:gd name="connsiteX2" fmla="*/ 8153956 w 8153956"/>
              <a:gd name="connsiteY2" fmla="*/ 6858000 h 6858000"/>
              <a:gd name="connsiteX3" fmla="*/ 0 w 8153956"/>
              <a:gd name="connsiteY3" fmla="*/ 6858000 h 6858000"/>
              <a:gd name="connsiteX4" fmla="*/ 3430669 w 8153956"/>
              <a:gd name="connsiteY4" fmla="*/ 166862 h 6858000"/>
              <a:gd name="connsiteX0" fmla="*/ 3430669 w 8153956"/>
              <a:gd name="connsiteY0" fmla="*/ 200514 h 6891652"/>
              <a:gd name="connsiteX1" fmla="*/ 8153956 w 8153956"/>
              <a:gd name="connsiteY1" fmla="*/ 33652 h 6891652"/>
              <a:gd name="connsiteX2" fmla="*/ 8153956 w 8153956"/>
              <a:gd name="connsiteY2" fmla="*/ 6891652 h 6891652"/>
              <a:gd name="connsiteX3" fmla="*/ 0 w 8153956"/>
              <a:gd name="connsiteY3" fmla="*/ 6891652 h 6891652"/>
              <a:gd name="connsiteX4" fmla="*/ 3430669 w 8153956"/>
              <a:gd name="connsiteY4" fmla="*/ 200514 h 6891652"/>
              <a:gd name="connsiteX0" fmla="*/ 3430669 w 8153956"/>
              <a:gd name="connsiteY0" fmla="*/ 200514 h 6891652"/>
              <a:gd name="connsiteX1" fmla="*/ 8153956 w 8153956"/>
              <a:gd name="connsiteY1" fmla="*/ 33652 h 6891652"/>
              <a:gd name="connsiteX2" fmla="*/ 8153956 w 8153956"/>
              <a:gd name="connsiteY2" fmla="*/ 6891652 h 6891652"/>
              <a:gd name="connsiteX3" fmla="*/ 0 w 8153956"/>
              <a:gd name="connsiteY3" fmla="*/ 6891652 h 6891652"/>
              <a:gd name="connsiteX4" fmla="*/ 3430669 w 8153956"/>
              <a:gd name="connsiteY4" fmla="*/ 200514 h 6891652"/>
              <a:gd name="connsiteX0" fmla="*/ 2462874 w 7186161"/>
              <a:gd name="connsiteY0" fmla="*/ 200514 h 6891652"/>
              <a:gd name="connsiteX1" fmla="*/ 7186161 w 7186161"/>
              <a:gd name="connsiteY1" fmla="*/ 33652 h 6891652"/>
              <a:gd name="connsiteX2" fmla="*/ 7186161 w 7186161"/>
              <a:gd name="connsiteY2" fmla="*/ 6891652 h 6891652"/>
              <a:gd name="connsiteX3" fmla="*/ 0 w 7186161"/>
              <a:gd name="connsiteY3" fmla="*/ 6851605 h 6891652"/>
              <a:gd name="connsiteX4" fmla="*/ 2462874 w 7186161"/>
              <a:gd name="connsiteY4" fmla="*/ 200514 h 6891652"/>
              <a:gd name="connsiteX0" fmla="*/ 2776573 w 7499860"/>
              <a:gd name="connsiteY0" fmla="*/ 200514 h 6891652"/>
              <a:gd name="connsiteX1" fmla="*/ 7499860 w 7499860"/>
              <a:gd name="connsiteY1" fmla="*/ 33652 h 6891652"/>
              <a:gd name="connsiteX2" fmla="*/ 7499860 w 7499860"/>
              <a:gd name="connsiteY2" fmla="*/ 6891652 h 6891652"/>
              <a:gd name="connsiteX3" fmla="*/ 0 w 7499860"/>
              <a:gd name="connsiteY3" fmla="*/ 6891652 h 6891652"/>
              <a:gd name="connsiteX4" fmla="*/ 2776573 w 7499860"/>
              <a:gd name="connsiteY4" fmla="*/ 200514 h 6891652"/>
              <a:gd name="connsiteX0" fmla="*/ 2776573 w 7499860"/>
              <a:gd name="connsiteY0" fmla="*/ 200514 h 6891652"/>
              <a:gd name="connsiteX1" fmla="*/ 7499860 w 7499860"/>
              <a:gd name="connsiteY1" fmla="*/ 33652 h 6891652"/>
              <a:gd name="connsiteX2" fmla="*/ 7499860 w 7499860"/>
              <a:gd name="connsiteY2" fmla="*/ 6891652 h 6891652"/>
              <a:gd name="connsiteX3" fmla="*/ 0 w 7499860"/>
              <a:gd name="connsiteY3" fmla="*/ 6891652 h 6891652"/>
              <a:gd name="connsiteX4" fmla="*/ 2776573 w 7499860"/>
              <a:gd name="connsiteY4" fmla="*/ 200514 h 6891652"/>
              <a:gd name="connsiteX0" fmla="*/ 2798314 w 7521601"/>
              <a:gd name="connsiteY0" fmla="*/ 200514 h 6891652"/>
              <a:gd name="connsiteX1" fmla="*/ 7521601 w 7521601"/>
              <a:gd name="connsiteY1" fmla="*/ 33652 h 6891652"/>
              <a:gd name="connsiteX2" fmla="*/ 7521601 w 7521601"/>
              <a:gd name="connsiteY2" fmla="*/ 6891652 h 6891652"/>
              <a:gd name="connsiteX3" fmla="*/ 21741 w 7521601"/>
              <a:gd name="connsiteY3" fmla="*/ 6891652 h 6891652"/>
              <a:gd name="connsiteX4" fmla="*/ 2798314 w 7521601"/>
              <a:gd name="connsiteY4" fmla="*/ 200514 h 6891652"/>
              <a:gd name="connsiteX0" fmla="*/ 2776613 w 7499900"/>
              <a:gd name="connsiteY0" fmla="*/ 200514 h 6891652"/>
              <a:gd name="connsiteX1" fmla="*/ 7499900 w 7499900"/>
              <a:gd name="connsiteY1" fmla="*/ 33652 h 6891652"/>
              <a:gd name="connsiteX2" fmla="*/ 7499900 w 7499900"/>
              <a:gd name="connsiteY2" fmla="*/ 6891652 h 6891652"/>
              <a:gd name="connsiteX3" fmla="*/ 40 w 7499900"/>
              <a:gd name="connsiteY3" fmla="*/ 6891652 h 6891652"/>
              <a:gd name="connsiteX4" fmla="*/ 2776613 w 7499900"/>
              <a:gd name="connsiteY4" fmla="*/ 200514 h 6891652"/>
              <a:gd name="connsiteX0" fmla="*/ 2776613 w 7499900"/>
              <a:gd name="connsiteY0" fmla="*/ 200514 h 6891652"/>
              <a:gd name="connsiteX1" fmla="*/ 7499900 w 7499900"/>
              <a:gd name="connsiteY1" fmla="*/ 33652 h 6891652"/>
              <a:gd name="connsiteX2" fmla="*/ 7499900 w 7499900"/>
              <a:gd name="connsiteY2" fmla="*/ 6891652 h 6891652"/>
              <a:gd name="connsiteX3" fmla="*/ 40 w 7499900"/>
              <a:gd name="connsiteY3" fmla="*/ 6891652 h 6891652"/>
              <a:gd name="connsiteX4" fmla="*/ 2776613 w 7499900"/>
              <a:gd name="connsiteY4" fmla="*/ 200514 h 6891652"/>
              <a:gd name="connsiteX0" fmla="*/ 2896751 w 7499898"/>
              <a:gd name="connsiteY0" fmla="*/ 333724 h 6858000"/>
              <a:gd name="connsiteX1" fmla="*/ 7499898 w 7499898"/>
              <a:gd name="connsiteY1" fmla="*/ 0 h 6858000"/>
              <a:gd name="connsiteX2" fmla="*/ 7499898 w 7499898"/>
              <a:gd name="connsiteY2" fmla="*/ 6858000 h 6858000"/>
              <a:gd name="connsiteX3" fmla="*/ 38 w 7499898"/>
              <a:gd name="connsiteY3" fmla="*/ 6858000 h 6858000"/>
              <a:gd name="connsiteX4" fmla="*/ 2896751 w 7499898"/>
              <a:gd name="connsiteY4" fmla="*/ 333724 h 6858000"/>
              <a:gd name="connsiteX0" fmla="*/ 2896751 w 7499898"/>
              <a:gd name="connsiteY0" fmla="*/ 337343 h 6861619"/>
              <a:gd name="connsiteX1" fmla="*/ 7499898 w 7499898"/>
              <a:gd name="connsiteY1" fmla="*/ 3619 h 6861619"/>
              <a:gd name="connsiteX2" fmla="*/ 7499898 w 7499898"/>
              <a:gd name="connsiteY2" fmla="*/ 6861619 h 6861619"/>
              <a:gd name="connsiteX3" fmla="*/ 38 w 7499898"/>
              <a:gd name="connsiteY3" fmla="*/ 6861619 h 6861619"/>
              <a:gd name="connsiteX4" fmla="*/ 2896751 w 7499898"/>
              <a:gd name="connsiteY4" fmla="*/ 337343 h 6861619"/>
              <a:gd name="connsiteX0" fmla="*/ 2896751 w 7499898"/>
              <a:gd name="connsiteY0" fmla="*/ 434974 h 6959250"/>
              <a:gd name="connsiteX1" fmla="*/ 7499898 w 7499898"/>
              <a:gd name="connsiteY1" fmla="*/ 101250 h 6959250"/>
              <a:gd name="connsiteX2" fmla="*/ 7499898 w 7499898"/>
              <a:gd name="connsiteY2" fmla="*/ 6959250 h 6959250"/>
              <a:gd name="connsiteX3" fmla="*/ 38 w 7499898"/>
              <a:gd name="connsiteY3" fmla="*/ 6959250 h 6959250"/>
              <a:gd name="connsiteX4" fmla="*/ 2896751 w 7499898"/>
              <a:gd name="connsiteY4" fmla="*/ 434974 h 6959250"/>
              <a:gd name="connsiteX0" fmla="*/ 2896754 w 7499901"/>
              <a:gd name="connsiteY0" fmla="*/ 434974 h 6959250"/>
              <a:gd name="connsiteX1" fmla="*/ 7499901 w 7499901"/>
              <a:gd name="connsiteY1" fmla="*/ 101250 h 6959250"/>
              <a:gd name="connsiteX2" fmla="*/ 7499901 w 7499901"/>
              <a:gd name="connsiteY2" fmla="*/ 6959250 h 6959250"/>
              <a:gd name="connsiteX3" fmla="*/ 41 w 7499901"/>
              <a:gd name="connsiteY3" fmla="*/ 6959250 h 6959250"/>
              <a:gd name="connsiteX4" fmla="*/ 2896754 w 7499901"/>
              <a:gd name="connsiteY4" fmla="*/ 434974 h 6959250"/>
              <a:gd name="connsiteX0" fmla="*/ 2896755 w 7499902"/>
              <a:gd name="connsiteY0" fmla="*/ 434974 h 6959250"/>
              <a:gd name="connsiteX1" fmla="*/ 7499902 w 7499902"/>
              <a:gd name="connsiteY1" fmla="*/ 101250 h 6959250"/>
              <a:gd name="connsiteX2" fmla="*/ 7499902 w 7499902"/>
              <a:gd name="connsiteY2" fmla="*/ 6959250 h 6959250"/>
              <a:gd name="connsiteX3" fmla="*/ 42 w 7499902"/>
              <a:gd name="connsiteY3" fmla="*/ 6959250 h 6959250"/>
              <a:gd name="connsiteX4" fmla="*/ 2896755 w 7499902"/>
              <a:gd name="connsiteY4" fmla="*/ 434974 h 6959250"/>
              <a:gd name="connsiteX0" fmla="*/ 2896755 w 7499902"/>
              <a:gd name="connsiteY0" fmla="*/ 459638 h 6983914"/>
              <a:gd name="connsiteX1" fmla="*/ 7499902 w 7499902"/>
              <a:gd name="connsiteY1" fmla="*/ 125914 h 6983914"/>
              <a:gd name="connsiteX2" fmla="*/ 7499902 w 7499902"/>
              <a:gd name="connsiteY2" fmla="*/ 6983914 h 6983914"/>
              <a:gd name="connsiteX3" fmla="*/ 42 w 7499902"/>
              <a:gd name="connsiteY3" fmla="*/ 6983914 h 6983914"/>
              <a:gd name="connsiteX4" fmla="*/ 2896755 w 7499902"/>
              <a:gd name="connsiteY4" fmla="*/ 459638 h 6983914"/>
              <a:gd name="connsiteX0" fmla="*/ 2896755 w 7506577"/>
              <a:gd name="connsiteY0" fmla="*/ 473768 h 6998044"/>
              <a:gd name="connsiteX1" fmla="*/ 7506577 w 7506577"/>
              <a:gd name="connsiteY1" fmla="*/ 106671 h 6998044"/>
              <a:gd name="connsiteX2" fmla="*/ 7499902 w 7506577"/>
              <a:gd name="connsiteY2" fmla="*/ 6998044 h 6998044"/>
              <a:gd name="connsiteX3" fmla="*/ 42 w 7506577"/>
              <a:gd name="connsiteY3" fmla="*/ 6998044 h 6998044"/>
              <a:gd name="connsiteX4" fmla="*/ 2896755 w 7506577"/>
              <a:gd name="connsiteY4" fmla="*/ 473768 h 6998044"/>
              <a:gd name="connsiteX0" fmla="*/ 1762146 w 7506625"/>
              <a:gd name="connsiteY0" fmla="*/ 1034542 h 6891373"/>
              <a:gd name="connsiteX1" fmla="*/ 7506625 w 7506625"/>
              <a:gd name="connsiteY1" fmla="*/ 0 h 6891373"/>
              <a:gd name="connsiteX2" fmla="*/ 7499950 w 7506625"/>
              <a:gd name="connsiteY2" fmla="*/ 6891373 h 6891373"/>
              <a:gd name="connsiteX3" fmla="*/ 90 w 7506625"/>
              <a:gd name="connsiteY3" fmla="*/ 6891373 h 6891373"/>
              <a:gd name="connsiteX4" fmla="*/ 1762146 w 7506625"/>
              <a:gd name="connsiteY4" fmla="*/ 1034542 h 6891373"/>
              <a:gd name="connsiteX0" fmla="*/ 2035780 w 7506607"/>
              <a:gd name="connsiteY0" fmla="*/ 1268148 h 6891373"/>
              <a:gd name="connsiteX1" fmla="*/ 7506607 w 7506607"/>
              <a:gd name="connsiteY1" fmla="*/ 0 h 6891373"/>
              <a:gd name="connsiteX2" fmla="*/ 7499932 w 7506607"/>
              <a:gd name="connsiteY2" fmla="*/ 6891373 h 6891373"/>
              <a:gd name="connsiteX3" fmla="*/ 72 w 7506607"/>
              <a:gd name="connsiteY3" fmla="*/ 6891373 h 6891373"/>
              <a:gd name="connsiteX4" fmla="*/ 2035780 w 7506607"/>
              <a:gd name="connsiteY4" fmla="*/ 1268148 h 6891373"/>
              <a:gd name="connsiteX0" fmla="*/ 2035775 w 7506602"/>
              <a:gd name="connsiteY0" fmla="*/ 1268148 h 6891373"/>
              <a:gd name="connsiteX1" fmla="*/ 7506602 w 7506602"/>
              <a:gd name="connsiteY1" fmla="*/ 0 h 6891373"/>
              <a:gd name="connsiteX2" fmla="*/ 7499927 w 7506602"/>
              <a:gd name="connsiteY2" fmla="*/ 6891373 h 6891373"/>
              <a:gd name="connsiteX3" fmla="*/ 67 w 7506602"/>
              <a:gd name="connsiteY3" fmla="*/ 6891373 h 6891373"/>
              <a:gd name="connsiteX4" fmla="*/ 2035775 w 7506602"/>
              <a:gd name="connsiteY4" fmla="*/ 1268148 h 6891373"/>
              <a:gd name="connsiteX0" fmla="*/ 2035775 w 7506602"/>
              <a:gd name="connsiteY0" fmla="*/ 1268148 h 6891373"/>
              <a:gd name="connsiteX1" fmla="*/ 7506602 w 7506602"/>
              <a:gd name="connsiteY1" fmla="*/ 0 h 6891373"/>
              <a:gd name="connsiteX2" fmla="*/ 7499927 w 7506602"/>
              <a:gd name="connsiteY2" fmla="*/ 6891373 h 6891373"/>
              <a:gd name="connsiteX3" fmla="*/ 67 w 7506602"/>
              <a:gd name="connsiteY3" fmla="*/ 6891373 h 6891373"/>
              <a:gd name="connsiteX4" fmla="*/ 2035775 w 7506602"/>
              <a:gd name="connsiteY4" fmla="*/ 1268148 h 6891373"/>
              <a:gd name="connsiteX0" fmla="*/ 2035858 w 7506685"/>
              <a:gd name="connsiteY0" fmla="*/ 1268148 h 6891373"/>
              <a:gd name="connsiteX1" fmla="*/ 7506685 w 7506685"/>
              <a:gd name="connsiteY1" fmla="*/ 0 h 6891373"/>
              <a:gd name="connsiteX2" fmla="*/ 7500010 w 7506685"/>
              <a:gd name="connsiteY2" fmla="*/ 6891373 h 6891373"/>
              <a:gd name="connsiteX3" fmla="*/ 150 w 7506685"/>
              <a:gd name="connsiteY3" fmla="*/ 6891373 h 6891373"/>
              <a:gd name="connsiteX4" fmla="*/ 2035858 w 7506685"/>
              <a:gd name="connsiteY4" fmla="*/ 1268148 h 6891373"/>
              <a:gd name="connsiteX0" fmla="*/ 2035833 w 7506660"/>
              <a:gd name="connsiteY0" fmla="*/ 1268148 h 6891373"/>
              <a:gd name="connsiteX1" fmla="*/ 7506660 w 7506660"/>
              <a:gd name="connsiteY1" fmla="*/ 0 h 6891373"/>
              <a:gd name="connsiteX2" fmla="*/ 7499985 w 7506660"/>
              <a:gd name="connsiteY2" fmla="*/ 6891373 h 6891373"/>
              <a:gd name="connsiteX3" fmla="*/ 125 w 7506660"/>
              <a:gd name="connsiteY3" fmla="*/ 6891373 h 6891373"/>
              <a:gd name="connsiteX4" fmla="*/ 2035833 w 7506660"/>
              <a:gd name="connsiteY4" fmla="*/ 1268148 h 6891373"/>
              <a:gd name="connsiteX0" fmla="*/ 2035810 w 7506637"/>
              <a:gd name="connsiteY0" fmla="*/ 1268148 h 6891373"/>
              <a:gd name="connsiteX1" fmla="*/ 7506637 w 7506637"/>
              <a:gd name="connsiteY1" fmla="*/ 0 h 6891373"/>
              <a:gd name="connsiteX2" fmla="*/ 7499962 w 7506637"/>
              <a:gd name="connsiteY2" fmla="*/ 6891373 h 6891373"/>
              <a:gd name="connsiteX3" fmla="*/ 102 w 7506637"/>
              <a:gd name="connsiteY3" fmla="*/ 6891373 h 6891373"/>
              <a:gd name="connsiteX4" fmla="*/ 2035810 w 7506637"/>
              <a:gd name="connsiteY4" fmla="*/ 1268148 h 6891373"/>
              <a:gd name="connsiteX0" fmla="*/ 2035810 w 7506637"/>
              <a:gd name="connsiteY0" fmla="*/ 1360270 h 6983495"/>
              <a:gd name="connsiteX1" fmla="*/ 7506637 w 7506637"/>
              <a:gd name="connsiteY1" fmla="*/ 92122 h 6983495"/>
              <a:gd name="connsiteX2" fmla="*/ 7499962 w 7506637"/>
              <a:gd name="connsiteY2" fmla="*/ 6983495 h 6983495"/>
              <a:gd name="connsiteX3" fmla="*/ 102 w 7506637"/>
              <a:gd name="connsiteY3" fmla="*/ 6983495 h 6983495"/>
              <a:gd name="connsiteX4" fmla="*/ 2035810 w 7506637"/>
              <a:gd name="connsiteY4" fmla="*/ 1360270 h 6983495"/>
              <a:gd name="connsiteX0" fmla="*/ 1068740 w 6539567"/>
              <a:gd name="connsiteY0" fmla="*/ 1360270 h 6993020"/>
              <a:gd name="connsiteX1" fmla="*/ 6539567 w 6539567"/>
              <a:gd name="connsiteY1" fmla="*/ 92122 h 6993020"/>
              <a:gd name="connsiteX2" fmla="*/ 6532892 w 6539567"/>
              <a:gd name="connsiteY2" fmla="*/ 6983495 h 6993020"/>
              <a:gd name="connsiteX3" fmla="*/ 4582 w 6539567"/>
              <a:gd name="connsiteY3" fmla="*/ 6993020 h 6993020"/>
              <a:gd name="connsiteX4" fmla="*/ 1068740 w 6539567"/>
              <a:gd name="connsiteY4" fmla="*/ 1360270 h 6993020"/>
              <a:gd name="connsiteX0" fmla="*/ 1064158 w 6534985"/>
              <a:gd name="connsiteY0" fmla="*/ 1360270 h 6993020"/>
              <a:gd name="connsiteX1" fmla="*/ 6534985 w 6534985"/>
              <a:gd name="connsiteY1" fmla="*/ 92122 h 6993020"/>
              <a:gd name="connsiteX2" fmla="*/ 6528310 w 6534985"/>
              <a:gd name="connsiteY2" fmla="*/ 6983495 h 6993020"/>
              <a:gd name="connsiteX3" fmla="*/ 0 w 6534985"/>
              <a:gd name="connsiteY3" fmla="*/ 6993020 h 6993020"/>
              <a:gd name="connsiteX4" fmla="*/ 1064158 w 6534985"/>
              <a:gd name="connsiteY4" fmla="*/ 1360270 h 6993020"/>
              <a:gd name="connsiteX0" fmla="*/ 1254658 w 6534985"/>
              <a:gd name="connsiteY0" fmla="*/ 1360270 h 6993020"/>
              <a:gd name="connsiteX1" fmla="*/ 6534985 w 6534985"/>
              <a:gd name="connsiteY1" fmla="*/ 92122 h 6993020"/>
              <a:gd name="connsiteX2" fmla="*/ 6528310 w 6534985"/>
              <a:gd name="connsiteY2" fmla="*/ 6983495 h 6993020"/>
              <a:gd name="connsiteX3" fmla="*/ 0 w 6534985"/>
              <a:gd name="connsiteY3" fmla="*/ 6993020 h 6993020"/>
              <a:gd name="connsiteX4" fmla="*/ 1254658 w 6534985"/>
              <a:gd name="connsiteY4" fmla="*/ 1360270 h 6993020"/>
              <a:gd name="connsiteX0" fmla="*/ 1254658 w 6534985"/>
              <a:gd name="connsiteY0" fmla="*/ 1360270 h 6993020"/>
              <a:gd name="connsiteX1" fmla="*/ 6534985 w 6534985"/>
              <a:gd name="connsiteY1" fmla="*/ 92122 h 6993020"/>
              <a:gd name="connsiteX2" fmla="*/ 6528310 w 6534985"/>
              <a:gd name="connsiteY2" fmla="*/ 6983495 h 6993020"/>
              <a:gd name="connsiteX3" fmla="*/ 0 w 6534985"/>
              <a:gd name="connsiteY3" fmla="*/ 6993020 h 6993020"/>
              <a:gd name="connsiteX4" fmla="*/ 1254658 w 6534985"/>
              <a:gd name="connsiteY4" fmla="*/ 1360270 h 6993020"/>
              <a:gd name="connsiteX0" fmla="*/ 1254658 w 6534985"/>
              <a:gd name="connsiteY0" fmla="*/ 1351654 h 6984404"/>
              <a:gd name="connsiteX1" fmla="*/ 6534985 w 6534985"/>
              <a:gd name="connsiteY1" fmla="*/ 83506 h 6984404"/>
              <a:gd name="connsiteX2" fmla="*/ 6528310 w 6534985"/>
              <a:gd name="connsiteY2" fmla="*/ 6974879 h 6984404"/>
              <a:gd name="connsiteX3" fmla="*/ 0 w 6534985"/>
              <a:gd name="connsiteY3" fmla="*/ 6984404 h 6984404"/>
              <a:gd name="connsiteX4" fmla="*/ 1254658 w 6534985"/>
              <a:gd name="connsiteY4" fmla="*/ 1351654 h 698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985" h="6984404">
                <a:moveTo>
                  <a:pt x="1254658" y="1351654"/>
                </a:moveTo>
                <a:cubicBezTo>
                  <a:pt x="2749827" y="-570937"/>
                  <a:pt x="4960556" y="139127"/>
                  <a:pt x="6534985" y="83506"/>
                </a:cubicBezTo>
                <a:lnTo>
                  <a:pt x="6528310" y="6974879"/>
                </a:lnTo>
                <a:lnTo>
                  <a:pt x="0" y="6984404"/>
                </a:lnTo>
                <a:cubicBezTo>
                  <a:pt x="436550" y="3968038"/>
                  <a:pt x="187303" y="3083672"/>
                  <a:pt x="1254658" y="1351654"/>
                </a:cubicBezTo>
                <a:close/>
              </a:path>
            </a:pathLst>
          </a:custGeom>
          <a:blipFill>
            <a:blip r:embed="rId4">
              <a:extLst>
                <a:ext uri="{BEBA8EAE-BF5A-486C-A8C5-ECC9F3942E4B}">
                  <a14:imgProps xmlns:a14="http://schemas.microsoft.com/office/drawing/2010/main">
                    <a14:imgLayer r:embed="rId5">
                      <a14:imgEffect>
                        <a14:colorTemperature colorTemp="11200"/>
                      </a14:imgEffect>
                    </a14:imgLayer>
                  </a14:imgProps>
                </a:ext>
                <a:ext uri="{837473B0-CC2E-450A-ABE3-18F120FF3D39}">
                  <a1611:picAttrSrcUrl xmlns:a1611="http://schemas.microsoft.com/office/drawing/2016/11/main" r:id="rId6"/>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kstfelt 5">
            <a:extLst>
              <a:ext uri="{FF2B5EF4-FFF2-40B4-BE49-F238E27FC236}">
                <a16:creationId xmlns:a16="http://schemas.microsoft.com/office/drawing/2014/main" id="{6835C833-4102-4667-B734-07827B1F56E8}"/>
              </a:ext>
            </a:extLst>
          </p:cNvPr>
          <p:cNvSpPr txBox="1">
            <a:spLocks noGrp="1"/>
          </p:cNvSpPr>
          <p:nvPr>
            <p:ph type="ctrTitle"/>
          </p:nvPr>
        </p:nvSpPr>
        <p:spPr>
          <a:xfrm>
            <a:off x="887128" y="2851004"/>
            <a:ext cx="8265460" cy="99257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3250" b="1">
                <a:latin typeface="Montserrat" panose="00000500000000000000" pitchFamily="2" charset="0"/>
              </a:rPr>
              <a:t>Energipark </a:t>
            </a:r>
            <a:br>
              <a:rPr lang="da-DK" sz="3250" b="1">
                <a:latin typeface="Montserrat" panose="00000500000000000000" pitchFamily="2" charset="0"/>
              </a:rPr>
            </a:br>
            <a:r>
              <a:rPr lang="da-DK" sz="3250" b="1">
                <a:latin typeface="Montserrat" panose="00000500000000000000" pitchFamily="2" charset="0"/>
              </a:rPr>
              <a:t>Holstebro - Struer</a:t>
            </a:r>
          </a:p>
        </p:txBody>
      </p:sp>
      <p:cxnSp>
        <p:nvCxnSpPr>
          <p:cNvPr id="5" name="Lige forbindelse 4">
            <a:extLst>
              <a:ext uri="{FF2B5EF4-FFF2-40B4-BE49-F238E27FC236}">
                <a16:creationId xmlns:a16="http://schemas.microsoft.com/office/drawing/2014/main" id="{A7F9A6A5-EE2A-4A85-9FD7-3C235A6D075C}"/>
              </a:ext>
            </a:extLst>
          </p:cNvPr>
          <p:cNvCxnSpPr>
            <a:cxnSpLocks/>
          </p:cNvCxnSpPr>
          <p:nvPr/>
        </p:nvCxnSpPr>
        <p:spPr>
          <a:xfrm flipH="1">
            <a:off x="1507858" y="4006996"/>
            <a:ext cx="1748413"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28" name="Picture 4" descr="Et billede, der indeholder tekst&#10;&#10;Automatisk genereret beskrivelse">
            <a:extLst>
              <a:ext uri="{FF2B5EF4-FFF2-40B4-BE49-F238E27FC236}">
                <a16:creationId xmlns:a16="http://schemas.microsoft.com/office/drawing/2014/main" id="{A8A95D2F-4036-5C71-1CB3-6B0742DF3C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71179"/>
            <a:ext cx="3369458" cy="486821"/>
          </a:xfrm>
          <a:prstGeom prst="rect">
            <a:avLst/>
          </a:prstGeom>
          <a:noFill/>
          <a:extLst>
            <a:ext uri="{909E8E84-426E-40DD-AFC4-6F175D3DCCD1}">
              <a14:hiddenFill xmlns:a14="http://schemas.microsoft.com/office/drawing/2010/main">
                <a:solidFill>
                  <a:srgbClr val="FFFFFF"/>
                </a:solidFill>
              </a14:hiddenFill>
            </a:ext>
          </a:extLst>
        </p:spPr>
      </p:pic>
      <p:sp>
        <p:nvSpPr>
          <p:cNvPr id="3" name="Kombinationstegning: figur 2">
            <a:extLst>
              <a:ext uri="{FF2B5EF4-FFF2-40B4-BE49-F238E27FC236}">
                <a16:creationId xmlns:a16="http://schemas.microsoft.com/office/drawing/2014/main" id="{49FEA6DD-BFA2-5FC3-F681-E9E6143F30C0}"/>
              </a:ext>
            </a:extLst>
          </p:cNvPr>
          <p:cNvSpPr/>
          <p:nvPr/>
        </p:nvSpPr>
        <p:spPr>
          <a:xfrm>
            <a:off x="406400" y="692150"/>
            <a:ext cx="612775" cy="1311275"/>
          </a:xfrm>
          <a:custGeom>
            <a:avLst/>
            <a:gdLst>
              <a:gd name="connsiteX0" fmla="*/ 241300 w 581025"/>
              <a:gd name="connsiteY0" fmla="*/ 0 h 1273175"/>
              <a:gd name="connsiteX1" fmla="*/ 222250 w 581025"/>
              <a:gd name="connsiteY1" fmla="*/ 152400 h 1273175"/>
              <a:gd name="connsiteX2" fmla="*/ 206375 w 581025"/>
              <a:gd name="connsiteY2" fmla="*/ 152400 h 1273175"/>
              <a:gd name="connsiteX3" fmla="*/ 184150 w 581025"/>
              <a:gd name="connsiteY3" fmla="*/ 339725 h 1273175"/>
              <a:gd name="connsiteX4" fmla="*/ 196850 w 581025"/>
              <a:gd name="connsiteY4" fmla="*/ 342900 h 1273175"/>
              <a:gd name="connsiteX5" fmla="*/ 155575 w 581025"/>
              <a:gd name="connsiteY5" fmla="*/ 679450 h 1273175"/>
              <a:gd name="connsiteX6" fmla="*/ 136525 w 581025"/>
              <a:gd name="connsiteY6" fmla="*/ 685800 h 1273175"/>
              <a:gd name="connsiteX7" fmla="*/ 136525 w 581025"/>
              <a:gd name="connsiteY7" fmla="*/ 727075 h 1273175"/>
              <a:gd name="connsiteX8" fmla="*/ 107950 w 581025"/>
              <a:gd name="connsiteY8" fmla="*/ 923925 h 1273175"/>
              <a:gd name="connsiteX9" fmla="*/ 95250 w 581025"/>
              <a:gd name="connsiteY9" fmla="*/ 996950 h 1273175"/>
              <a:gd name="connsiteX10" fmla="*/ 41275 w 581025"/>
              <a:gd name="connsiteY10" fmla="*/ 1085850 h 1273175"/>
              <a:gd name="connsiteX11" fmla="*/ 44450 w 581025"/>
              <a:gd name="connsiteY11" fmla="*/ 1120775 h 1273175"/>
              <a:gd name="connsiteX12" fmla="*/ 44450 w 581025"/>
              <a:gd name="connsiteY12" fmla="*/ 1146175 h 1273175"/>
              <a:gd name="connsiteX13" fmla="*/ 9525 w 581025"/>
              <a:gd name="connsiteY13" fmla="*/ 1184275 h 1273175"/>
              <a:gd name="connsiteX14" fmla="*/ 0 w 581025"/>
              <a:gd name="connsiteY14" fmla="*/ 1235075 h 1273175"/>
              <a:gd name="connsiteX15" fmla="*/ 247650 w 581025"/>
              <a:gd name="connsiteY15" fmla="*/ 1273175 h 1273175"/>
              <a:gd name="connsiteX16" fmla="*/ 257175 w 581025"/>
              <a:gd name="connsiteY16" fmla="*/ 1193800 h 1273175"/>
              <a:gd name="connsiteX17" fmla="*/ 231775 w 581025"/>
              <a:gd name="connsiteY17" fmla="*/ 1130300 h 1273175"/>
              <a:gd name="connsiteX18" fmla="*/ 269875 w 581025"/>
              <a:gd name="connsiteY18" fmla="*/ 841375 h 1273175"/>
              <a:gd name="connsiteX19" fmla="*/ 250825 w 581025"/>
              <a:gd name="connsiteY19" fmla="*/ 831850 h 1273175"/>
              <a:gd name="connsiteX20" fmla="*/ 250825 w 581025"/>
              <a:gd name="connsiteY20" fmla="*/ 819150 h 1273175"/>
              <a:gd name="connsiteX21" fmla="*/ 276225 w 581025"/>
              <a:gd name="connsiteY21" fmla="*/ 815975 h 1273175"/>
              <a:gd name="connsiteX22" fmla="*/ 279400 w 581025"/>
              <a:gd name="connsiteY22" fmla="*/ 793750 h 1273175"/>
              <a:gd name="connsiteX23" fmla="*/ 295275 w 581025"/>
              <a:gd name="connsiteY23" fmla="*/ 790575 h 1273175"/>
              <a:gd name="connsiteX24" fmla="*/ 387350 w 581025"/>
              <a:gd name="connsiteY24" fmla="*/ 749300 h 1273175"/>
              <a:gd name="connsiteX25" fmla="*/ 485775 w 581025"/>
              <a:gd name="connsiteY25" fmla="*/ 771525 h 1273175"/>
              <a:gd name="connsiteX26" fmla="*/ 504825 w 581025"/>
              <a:gd name="connsiteY26" fmla="*/ 768350 h 1273175"/>
              <a:gd name="connsiteX27" fmla="*/ 517525 w 581025"/>
              <a:gd name="connsiteY27" fmla="*/ 771525 h 1273175"/>
              <a:gd name="connsiteX28" fmla="*/ 511175 w 581025"/>
              <a:gd name="connsiteY28" fmla="*/ 577850 h 1273175"/>
              <a:gd name="connsiteX29" fmla="*/ 577850 w 581025"/>
              <a:gd name="connsiteY29" fmla="*/ 400050 h 1273175"/>
              <a:gd name="connsiteX30" fmla="*/ 504825 w 581025"/>
              <a:gd name="connsiteY30" fmla="*/ 368300 h 1273175"/>
              <a:gd name="connsiteX31" fmla="*/ 581025 w 581025"/>
              <a:gd name="connsiteY31" fmla="*/ 130175 h 1273175"/>
              <a:gd name="connsiteX32" fmla="*/ 381000 w 581025"/>
              <a:gd name="connsiteY32" fmla="*/ 9525 h 1273175"/>
              <a:gd name="connsiteX33" fmla="*/ 381000 w 581025"/>
              <a:gd name="connsiteY33" fmla="*/ 53975 h 1273175"/>
              <a:gd name="connsiteX34" fmla="*/ 241300 w 581025"/>
              <a:gd name="connsiteY34" fmla="*/ 0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1025" h="1273175">
                <a:moveTo>
                  <a:pt x="241300" y="0"/>
                </a:moveTo>
                <a:lnTo>
                  <a:pt x="222250" y="152400"/>
                </a:lnTo>
                <a:lnTo>
                  <a:pt x="206375" y="152400"/>
                </a:lnTo>
                <a:lnTo>
                  <a:pt x="184150" y="339725"/>
                </a:lnTo>
                <a:lnTo>
                  <a:pt x="196850" y="342900"/>
                </a:lnTo>
                <a:lnTo>
                  <a:pt x="155575" y="679450"/>
                </a:lnTo>
                <a:lnTo>
                  <a:pt x="136525" y="685800"/>
                </a:lnTo>
                <a:lnTo>
                  <a:pt x="136525" y="727075"/>
                </a:lnTo>
                <a:lnTo>
                  <a:pt x="107950" y="923925"/>
                </a:lnTo>
                <a:lnTo>
                  <a:pt x="95250" y="996950"/>
                </a:lnTo>
                <a:lnTo>
                  <a:pt x="41275" y="1085850"/>
                </a:lnTo>
                <a:lnTo>
                  <a:pt x="44450" y="1120775"/>
                </a:lnTo>
                <a:lnTo>
                  <a:pt x="44450" y="1146175"/>
                </a:lnTo>
                <a:lnTo>
                  <a:pt x="9525" y="1184275"/>
                </a:lnTo>
                <a:lnTo>
                  <a:pt x="0" y="1235075"/>
                </a:lnTo>
                <a:lnTo>
                  <a:pt x="247650" y="1273175"/>
                </a:lnTo>
                <a:lnTo>
                  <a:pt x="257175" y="1193800"/>
                </a:lnTo>
                <a:lnTo>
                  <a:pt x="231775" y="1130300"/>
                </a:lnTo>
                <a:lnTo>
                  <a:pt x="269875" y="841375"/>
                </a:lnTo>
                <a:lnTo>
                  <a:pt x="250825" y="831850"/>
                </a:lnTo>
                <a:lnTo>
                  <a:pt x="250825" y="819150"/>
                </a:lnTo>
                <a:lnTo>
                  <a:pt x="276225" y="815975"/>
                </a:lnTo>
                <a:lnTo>
                  <a:pt x="279400" y="793750"/>
                </a:lnTo>
                <a:lnTo>
                  <a:pt x="295275" y="790575"/>
                </a:lnTo>
                <a:lnTo>
                  <a:pt x="387350" y="749300"/>
                </a:lnTo>
                <a:lnTo>
                  <a:pt x="485775" y="771525"/>
                </a:lnTo>
                <a:lnTo>
                  <a:pt x="504825" y="768350"/>
                </a:lnTo>
                <a:lnTo>
                  <a:pt x="517525" y="771525"/>
                </a:lnTo>
                <a:lnTo>
                  <a:pt x="511175" y="577850"/>
                </a:lnTo>
                <a:lnTo>
                  <a:pt x="577850" y="400050"/>
                </a:lnTo>
                <a:lnTo>
                  <a:pt x="504825" y="368300"/>
                </a:lnTo>
                <a:lnTo>
                  <a:pt x="581025" y="130175"/>
                </a:lnTo>
                <a:lnTo>
                  <a:pt x="381000" y="9525"/>
                </a:lnTo>
                <a:lnTo>
                  <a:pt x="381000" y="53975"/>
                </a:lnTo>
                <a:lnTo>
                  <a:pt x="241300" y="0"/>
                </a:lnTo>
                <a:close/>
              </a:path>
            </a:pathLst>
          </a:custGeom>
          <a:solidFill>
            <a:srgbClr val="4EA72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Kombinationstegning: figur 7">
            <a:extLst>
              <a:ext uri="{FF2B5EF4-FFF2-40B4-BE49-F238E27FC236}">
                <a16:creationId xmlns:a16="http://schemas.microsoft.com/office/drawing/2014/main" id="{8D76A5D2-C918-32E6-05E8-B0FBE730530C}"/>
              </a:ext>
            </a:extLst>
          </p:cNvPr>
          <p:cNvSpPr/>
          <p:nvPr/>
        </p:nvSpPr>
        <p:spPr>
          <a:xfrm>
            <a:off x="4114800" y="5367338"/>
            <a:ext cx="592931" cy="609600"/>
          </a:xfrm>
          <a:custGeom>
            <a:avLst/>
            <a:gdLst>
              <a:gd name="connsiteX0" fmla="*/ 183356 w 592931"/>
              <a:gd name="connsiteY0" fmla="*/ 0 h 609600"/>
              <a:gd name="connsiteX1" fmla="*/ 0 w 592931"/>
              <a:gd name="connsiteY1" fmla="*/ 154781 h 609600"/>
              <a:gd name="connsiteX2" fmla="*/ 300038 w 592931"/>
              <a:gd name="connsiteY2" fmla="*/ 350043 h 609600"/>
              <a:gd name="connsiteX3" fmla="*/ 80963 w 592931"/>
              <a:gd name="connsiteY3" fmla="*/ 550068 h 609600"/>
              <a:gd name="connsiteX4" fmla="*/ 271463 w 592931"/>
              <a:gd name="connsiteY4" fmla="*/ 609600 h 609600"/>
              <a:gd name="connsiteX5" fmla="*/ 464344 w 592931"/>
              <a:gd name="connsiteY5" fmla="*/ 442912 h 609600"/>
              <a:gd name="connsiteX6" fmla="*/ 592931 w 592931"/>
              <a:gd name="connsiteY6" fmla="*/ 166687 h 609600"/>
              <a:gd name="connsiteX7" fmla="*/ 590550 w 592931"/>
              <a:gd name="connsiteY7" fmla="*/ 107156 h 609600"/>
              <a:gd name="connsiteX8" fmla="*/ 559594 w 592931"/>
              <a:gd name="connsiteY8" fmla="*/ 109537 h 609600"/>
              <a:gd name="connsiteX9" fmla="*/ 481013 w 592931"/>
              <a:gd name="connsiteY9" fmla="*/ 104775 h 609600"/>
              <a:gd name="connsiteX10" fmla="*/ 433388 w 592931"/>
              <a:gd name="connsiteY10" fmla="*/ 88106 h 609600"/>
              <a:gd name="connsiteX11" fmla="*/ 390525 w 592931"/>
              <a:gd name="connsiteY11" fmla="*/ 59531 h 609600"/>
              <a:gd name="connsiteX12" fmla="*/ 369094 w 592931"/>
              <a:gd name="connsiteY12" fmla="*/ 40481 h 609600"/>
              <a:gd name="connsiteX13" fmla="*/ 342900 w 592931"/>
              <a:gd name="connsiteY13" fmla="*/ 35718 h 609600"/>
              <a:gd name="connsiteX14" fmla="*/ 323850 w 592931"/>
              <a:gd name="connsiteY14" fmla="*/ 35718 h 609600"/>
              <a:gd name="connsiteX15" fmla="*/ 183356 w 592931"/>
              <a:gd name="connsiteY15"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931" h="609600">
                <a:moveTo>
                  <a:pt x="183356" y="0"/>
                </a:moveTo>
                <a:lnTo>
                  <a:pt x="0" y="154781"/>
                </a:lnTo>
                <a:lnTo>
                  <a:pt x="300038" y="350043"/>
                </a:lnTo>
                <a:lnTo>
                  <a:pt x="80963" y="550068"/>
                </a:lnTo>
                <a:lnTo>
                  <a:pt x="271463" y="609600"/>
                </a:lnTo>
                <a:lnTo>
                  <a:pt x="464344" y="442912"/>
                </a:lnTo>
                <a:lnTo>
                  <a:pt x="592931" y="166687"/>
                </a:lnTo>
                <a:cubicBezTo>
                  <a:pt x="592137" y="146843"/>
                  <a:pt x="591344" y="127000"/>
                  <a:pt x="590550" y="107156"/>
                </a:cubicBezTo>
                <a:lnTo>
                  <a:pt x="559594" y="109537"/>
                </a:lnTo>
                <a:lnTo>
                  <a:pt x="481013" y="104775"/>
                </a:lnTo>
                <a:lnTo>
                  <a:pt x="433388" y="88106"/>
                </a:lnTo>
                <a:lnTo>
                  <a:pt x="390525" y="59531"/>
                </a:lnTo>
                <a:lnTo>
                  <a:pt x="369094" y="40481"/>
                </a:lnTo>
                <a:lnTo>
                  <a:pt x="342900" y="35718"/>
                </a:lnTo>
                <a:lnTo>
                  <a:pt x="323850" y="35718"/>
                </a:lnTo>
                <a:lnTo>
                  <a:pt x="183356" y="0"/>
                </a:lnTo>
                <a:close/>
              </a:path>
            </a:pathLst>
          </a:custGeom>
          <a:solidFill>
            <a:srgbClr val="4EA72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kstfelt 5">
            <a:extLst>
              <a:ext uri="{FF2B5EF4-FFF2-40B4-BE49-F238E27FC236}">
                <a16:creationId xmlns:a16="http://schemas.microsoft.com/office/drawing/2014/main" id="{2DE30677-5673-3127-3C25-FB3677A76BBE}"/>
              </a:ext>
            </a:extLst>
          </p:cNvPr>
          <p:cNvSpPr txBox="1"/>
          <p:nvPr/>
        </p:nvSpPr>
        <p:spPr>
          <a:xfrm>
            <a:off x="9517852" y="6960642"/>
            <a:ext cx="2096792" cy="646331"/>
          </a:xfrm>
          <a:prstGeom prst="rect">
            <a:avLst/>
          </a:prstGeom>
          <a:noFill/>
        </p:spPr>
        <p:txBody>
          <a:bodyPr wrap="none" rtlCol="0">
            <a:spAutoFit/>
          </a:bodyPr>
          <a:lstStyle/>
          <a:p>
            <a:r>
              <a:rPr lang="da-DK" sz="3600" b="1">
                <a:solidFill>
                  <a:schemeClr val="bg1">
                    <a:lumMod val="85000"/>
                  </a:schemeClr>
                </a:solidFill>
              </a:rPr>
              <a:t>Projektet</a:t>
            </a:r>
          </a:p>
        </p:txBody>
      </p:sp>
    </p:spTree>
    <p:extLst>
      <p:ext uri="{BB962C8B-B14F-4D97-AF65-F5344CB8AC3E}">
        <p14:creationId xmlns:p14="http://schemas.microsoft.com/office/powerpoint/2010/main" val="12500196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Energipark Holstebro-Struer</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3074" name="Picture 2" descr="Kort 3 Sol NY Lille">
            <a:extLst>
              <a:ext uri="{FF2B5EF4-FFF2-40B4-BE49-F238E27FC236}">
                <a16:creationId xmlns:a16="http://schemas.microsoft.com/office/drawing/2014/main" id="{792EA092-6089-A564-019A-DB69AB347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19" y="1341710"/>
            <a:ext cx="5274749" cy="52747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ort 2 Vind lille">
            <a:extLst>
              <a:ext uri="{FF2B5EF4-FFF2-40B4-BE49-F238E27FC236}">
                <a16:creationId xmlns:a16="http://schemas.microsoft.com/office/drawing/2014/main" id="{F7480963-68FB-0813-FBCB-CD69E0F830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3289" y="1422163"/>
            <a:ext cx="5274749" cy="43494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olcelleinspektion med drone - nemt og effektivt | Dronefirmaet.dk">
            <a:extLst>
              <a:ext uri="{FF2B5EF4-FFF2-40B4-BE49-F238E27FC236}">
                <a16:creationId xmlns:a16="http://schemas.microsoft.com/office/drawing/2014/main" id="{9A93EB3F-AC30-2D00-F804-45724BE6B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6533" y="4269259"/>
            <a:ext cx="1141998" cy="11419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ndmølletårn - HJHansen Recycling Group">
            <a:extLst>
              <a:ext uri="{FF2B5EF4-FFF2-40B4-BE49-F238E27FC236}">
                <a16:creationId xmlns:a16="http://schemas.microsoft.com/office/drawing/2014/main" id="{3441676F-9C5F-A003-13DC-BA396D3492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5242" y="3789947"/>
            <a:ext cx="1142839" cy="17263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Vindmølletårn - HJHansen Recycling Group">
            <a:extLst>
              <a:ext uri="{FF2B5EF4-FFF2-40B4-BE49-F238E27FC236}">
                <a16:creationId xmlns:a16="http://schemas.microsoft.com/office/drawing/2014/main" id="{6DB96ACD-6BF2-585B-6C7E-CB5B815785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5598" y="3789947"/>
            <a:ext cx="1142839" cy="17263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lcelleinspektion med drone - nemt og effektivt | Dronefirmaet.dk">
            <a:extLst>
              <a:ext uri="{FF2B5EF4-FFF2-40B4-BE49-F238E27FC236}">
                <a16:creationId xmlns:a16="http://schemas.microsoft.com/office/drawing/2014/main" id="{FCDF1C17-69D5-9767-A538-50A6083882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8530" y="4330739"/>
            <a:ext cx="1080518" cy="108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5860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normAutofit/>
          </a:bodyPr>
          <a:lstStyle/>
          <a:p>
            <a:r>
              <a:rPr lang="da-DK" sz="4000" b="1">
                <a:latin typeface="Montserrat"/>
              </a:rPr>
              <a:t>Bruttoarealet til solceller - Sdr. Hjerm</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2" name="Picture 2" descr="Kort 3 Sol NY Lille">
            <a:extLst>
              <a:ext uri="{FF2B5EF4-FFF2-40B4-BE49-F238E27FC236}">
                <a16:creationId xmlns:a16="http://schemas.microsoft.com/office/drawing/2014/main" id="{0F78E841-A427-E6AB-A507-0430ABC0F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19" y="1354067"/>
            <a:ext cx="5274749" cy="5274749"/>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F3B17129-2FAB-95D8-CF17-F4241A1BF362}"/>
              </a:ext>
            </a:extLst>
          </p:cNvPr>
          <p:cNvSpPr txBox="1"/>
          <p:nvPr/>
        </p:nvSpPr>
        <p:spPr>
          <a:xfrm>
            <a:off x="6725396" y="1354102"/>
            <a:ext cx="5097659" cy="489364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Ca. 123 </a:t>
            </a:r>
            <a:r>
              <a:rPr lang="da-DK" sz="2400" b="1">
                <a:solidFill>
                  <a:prstClr val="black"/>
                </a:solidFill>
                <a:latin typeface="Montserrat"/>
              </a:rPr>
              <a:t>hektar</a:t>
            </a: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På tværs af kommunegrænsen</a:t>
            </a:r>
            <a:endParaRPr lang="da-DK" sz="2400" b="1" i="0" u="none" strike="noStrike" kern="1200" cap="none" spc="0" normalizeH="0" baseline="0" noProof="0">
              <a:ln>
                <a:noFill/>
              </a:ln>
              <a:solidFill>
                <a:prstClr val="black"/>
              </a:solidFill>
              <a:effectLst/>
              <a:uLnTx/>
              <a:uFillTx/>
              <a:latin typeface="Montserrat"/>
            </a:endParaRPr>
          </a:p>
          <a:p>
            <a:pPr marL="742950" lvl="1" indent="-285750">
              <a:buFont typeface="Arial" panose="020B0604020202020204" pitchFamily="34" charset="0"/>
              <a:buChar char="•"/>
              <a:defRPr/>
            </a:pPr>
            <a:r>
              <a:rPr kumimoji="0" lang="da-DK" sz="2400" b="1" i="0" u="none" strike="noStrike" kern="1200" cap="none" spc="0" normalizeH="0" baseline="0" noProof="0">
                <a:ln>
                  <a:noFill/>
                </a:ln>
                <a:solidFill>
                  <a:prstClr val="black"/>
                </a:solidFill>
                <a:effectLst/>
                <a:uLnTx/>
                <a:uFillTx/>
                <a:latin typeface="Montserrat"/>
              </a:rPr>
              <a:t>Ca. 85 ha i Struer</a:t>
            </a:r>
            <a:r>
              <a:rPr lang="da-DK" sz="2400" b="1">
                <a:solidFill>
                  <a:prstClr val="black"/>
                </a:solidFill>
                <a:latin typeface="Montserrat"/>
              </a:rPr>
              <a:t> </a:t>
            </a:r>
            <a:endParaRPr lang="da-DK" sz="2400" b="1" i="0" u="none" strike="noStrike" kern="1200" cap="none" spc="0" normalizeH="0" baseline="0" noProof="0">
              <a:ln>
                <a:noFill/>
              </a:ln>
              <a:solidFill>
                <a:prstClr val="black"/>
              </a:solidFill>
              <a:effectLst/>
              <a:uLnTx/>
              <a:uFillTx/>
              <a:latin typeface="Montserra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Ca. 38 ha i Holstebro</a:t>
            </a:r>
            <a:endParaRPr lang="da-DK" sz="2400" b="1" i="0" u="none" strike="noStrike" kern="1200" cap="none" spc="0" normalizeH="0" baseline="0" noProof="0">
              <a:ln>
                <a:noFill/>
              </a:ln>
              <a:solidFill>
                <a:prstClr val="black"/>
              </a:solidFill>
              <a:effectLst/>
              <a:uLnTx/>
              <a:uFillTx/>
              <a:latin typeface="Montserra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Est. </a:t>
            </a:r>
            <a:r>
              <a:rPr kumimoji="0" lang="da-DK" sz="2400" b="1" i="0" u="none" strike="noStrike" kern="1200" cap="none" spc="0" normalizeH="0" baseline="0" noProof="0" err="1">
                <a:ln>
                  <a:noFill/>
                </a:ln>
                <a:solidFill>
                  <a:prstClr val="black"/>
                </a:solidFill>
                <a:effectLst/>
                <a:uLnTx/>
                <a:uFillTx/>
                <a:latin typeface="Montserrat"/>
              </a:rPr>
              <a:t>instal</a:t>
            </a:r>
            <a:r>
              <a:rPr kumimoji="0" lang="da-DK" sz="2400" b="1" i="0" u="none" strike="noStrike" kern="1200" cap="none" spc="0" normalizeH="0" baseline="0" noProof="0">
                <a:ln>
                  <a:noFill/>
                </a:ln>
                <a:solidFill>
                  <a:prstClr val="black"/>
                </a:solidFill>
                <a:effectLst/>
                <a:uLnTx/>
                <a:uFillTx/>
                <a:latin typeface="Montserrat"/>
              </a:rPr>
              <a:t>. effekt: 74 </a:t>
            </a:r>
            <a:r>
              <a:rPr kumimoji="0" lang="da-DK" sz="2400" b="1" i="0" u="none" strike="noStrike" kern="1200" cap="none" spc="0" normalizeH="0" baseline="0" noProof="0" err="1">
                <a:ln>
                  <a:noFill/>
                </a:ln>
                <a:solidFill>
                  <a:prstClr val="black"/>
                </a:solidFill>
                <a:effectLst/>
                <a:uLnTx/>
                <a:uFillTx/>
                <a:latin typeface="Montserrat"/>
              </a:rPr>
              <a:t>MWp</a:t>
            </a: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Est. produktion: 88.000 MWh</a:t>
            </a: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Antal husstande: Ca. 22.000</a:t>
            </a:r>
            <a:endParaRPr lang="da-DK" sz="2400" b="1" i="0" u="none" strike="noStrike" kern="1200" cap="none" spc="0" normalizeH="0" baseline="0" noProof="0">
              <a:ln>
                <a:noFill/>
              </a:ln>
              <a:solidFill>
                <a:prstClr val="black"/>
              </a:solidFill>
              <a:effectLst/>
              <a:uLnTx/>
              <a:uFillTx/>
              <a:latin typeface="Montserrat"/>
            </a:endParaRPr>
          </a:p>
        </p:txBody>
      </p:sp>
    </p:spTree>
    <p:extLst>
      <p:ext uri="{BB962C8B-B14F-4D97-AF65-F5344CB8AC3E}">
        <p14:creationId xmlns:p14="http://schemas.microsoft.com/office/powerpoint/2010/main" val="663065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2" name="Billede 1">
            <a:extLst>
              <a:ext uri="{FF2B5EF4-FFF2-40B4-BE49-F238E27FC236}">
                <a16:creationId xmlns:a16="http://schemas.microsoft.com/office/drawing/2014/main" id="{E8B89B31-43E9-3B7D-BD1F-D89491BEA467}"/>
              </a:ext>
            </a:extLst>
          </p:cNvPr>
          <p:cNvPicPr>
            <a:picLocks noChangeAspect="1"/>
          </p:cNvPicPr>
          <p:nvPr/>
        </p:nvPicPr>
        <p:blipFill>
          <a:blip r:embed="rId4"/>
          <a:stretch>
            <a:fillRect/>
          </a:stretch>
        </p:blipFill>
        <p:spPr>
          <a:xfrm>
            <a:off x="4085197" y="837441"/>
            <a:ext cx="7367827" cy="4709938"/>
          </a:xfrm>
          <a:prstGeom prst="rect">
            <a:avLst/>
          </a:prstGeom>
        </p:spPr>
      </p:pic>
      <p:sp>
        <p:nvSpPr>
          <p:cNvPr id="6" name="Titel 3">
            <a:extLst>
              <a:ext uri="{FF2B5EF4-FFF2-40B4-BE49-F238E27FC236}">
                <a16:creationId xmlns:a16="http://schemas.microsoft.com/office/drawing/2014/main" id="{9E757C87-06DF-ACB2-D911-6CB40631A550}"/>
              </a:ext>
            </a:extLst>
          </p:cNvPr>
          <p:cNvSpPr>
            <a:spLocks noGrp="1"/>
          </p:cNvSpPr>
          <p:nvPr>
            <p:ph type="title"/>
          </p:nvPr>
        </p:nvSpPr>
        <p:spPr>
          <a:xfrm>
            <a:off x="374830" y="444886"/>
            <a:ext cx="10515600" cy="1325563"/>
          </a:xfrm>
        </p:spPr>
        <p:txBody>
          <a:bodyPr/>
          <a:lstStyle/>
          <a:p>
            <a:r>
              <a:rPr lang="da-DK" sz="4000" b="1" err="1">
                <a:latin typeface="Montserrat"/>
              </a:rPr>
              <a:t>Lindholtvej</a:t>
            </a:r>
            <a:r>
              <a:rPr lang="da-DK" sz="4000" b="1">
                <a:latin typeface="Montserrat"/>
              </a:rPr>
              <a:t> 1</a:t>
            </a:r>
          </a:p>
        </p:txBody>
      </p:sp>
      <p:sp>
        <p:nvSpPr>
          <p:cNvPr id="7" name="Tekstfelt 6">
            <a:extLst>
              <a:ext uri="{FF2B5EF4-FFF2-40B4-BE49-F238E27FC236}">
                <a16:creationId xmlns:a16="http://schemas.microsoft.com/office/drawing/2014/main" id="{07C222CA-A4B1-1C8D-731E-634F95BA32AC}"/>
              </a:ext>
            </a:extLst>
          </p:cNvPr>
          <p:cNvSpPr txBox="1"/>
          <p:nvPr/>
        </p:nvSpPr>
        <p:spPr>
          <a:xfrm>
            <a:off x="372192" y="1776805"/>
            <a:ext cx="3508380" cy="3139321"/>
          </a:xfrm>
          <a:prstGeom prst="rect">
            <a:avLst/>
          </a:prstGeom>
          <a:noFill/>
        </p:spPr>
        <p:txBody>
          <a:bodyPr wrap="square" lIns="91440" tIns="45720" rIns="91440" bIns="45720" rtlCol="0" anchor="t">
            <a:spAutoFit/>
          </a:bodyPr>
          <a:lstStyle/>
          <a:p>
            <a:r>
              <a:rPr lang="da-DK" b="1">
                <a:latin typeface="Montserrat"/>
              </a:rPr>
              <a:t>Mulig placering af 3 nye </a:t>
            </a:r>
            <a:br>
              <a:rPr lang="da-DK" b="1">
                <a:latin typeface="Montserrat"/>
              </a:rPr>
            </a:br>
            <a:r>
              <a:rPr lang="da-DK" b="1">
                <a:latin typeface="Montserrat"/>
              </a:rPr>
              <a:t>vindmøller,</a:t>
            </a:r>
            <a:endParaRPr lang="da-DK" b="1">
              <a:ea typeface="Calibri" panose="020F0502020204030204"/>
              <a:cs typeface="Calibri" panose="020F0502020204030204"/>
            </a:endParaRPr>
          </a:p>
          <a:p>
            <a:r>
              <a:rPr lang="da-DK" b="1">
                <a:latin typeface="Montserrat"/>
              </a:rPr>
              <a:t>med samme højde som de</a:t>
            </a:r>
          </a:p>
          <a:p>
            <a:r>
              <a:rPr lang="da-DK" b="1">
                <a:latin typeface="Montserrat"/>
              </a:rPr>
              <a:t>nuværende fire vindmøller</a:t>
            </a:r>
          </a:p>
          <a:p>
            <a:endParaRPr lang="da-DK" b="1">
              <a:latin typeface="Montserrat"/>
            </a:endParaRPr>
          </a:p>
          <a:p>
            <a:r>
              <a:rPr lang="da-DK" b="1">
                <a:latin typeface="Montserrat"/>
              </a:rPr>
              <a:t>Det ”gule” område er </a:t>
            </a:r>
            <a:br>
              <a:rPr lang="da-DK" b="1">
                <a:latin typeface="Montserrat"/>
              </a:rPr>
            </a:br>
            <a:r>
              <a:rPr lang="da-DK" b="1">
                <a:latin typeface="Montserrat"/>
              </a:rPr>
              <a:t>bruttoarealet for mulig </a:t>
            </a:r>
            <a:br>
              <a:rPr lang="da-DK" b="1">
                <a:latin typeface="Montserrat"/>
              </a:rPr>
            </a:br>
            <a:r>
              <a:rPr lang="da-DK" b="1">
                <a:latin typeface="Montserrat"/>
              </a:rPr>
              <a:t>opstilling af solceller</a:t>
            </a:r>
          </a:p>
          <a:p>
            <a:endParaRPr lang="da-DK" b="1">
              <a:latin typeface="Montserrat"/>
            </a:endParaRPr>
          </a:p>
          <a:p>
            <a:r>
              <a:rPr lang="da-DK" b="1">
                <a:latin typeface="Montserrat"/>
              </a:rPr>
              <a:t>Det ”grønne” område er </a:t>
            </a:r>
            <a:br>
              <a:rPr lang="da-DK" b="1">
                <a:latin typeface="Montserrat"/>
              </a:rPr>
            </a:br>
            <a:r>
              <a:rPr lang="da-DK" b="1">
                <a:latin typeface="Montserrat"/>
              </a:rPr>
              <a:t>tænkt til nye naturtiltag  </a:t>
            </a:r>
          </a:p>
        </p:txBody>
      </p:sp>
    </p:spTree>
    <p:extLst>
      <p:ext uri="{BB962C8B-B14F-4D97-AF65-F5344CB8AC3E}">
        <p14:creationId xmlns:p14="http://schemas.microsoft.com/office/powerpoint/2010/main" val="29122903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4" name="Titel 3">
            <a:extLst>
              <a:ext uri="{FF2B5EF4-FFF2-40B4-BE49-F238E27FC236}">
                <a16:creationId xmlns:a16="http://schemas.microsoft.com/office/drawing/2014/main" id="{24151494-640F-47AC-4648-AC8038BD7798}"/>
              </a:ext>
            </a:extLst>
          </p:cNvPr>
          <p:cNvSpPr>
            <a:spLocks noGrp="1"/>
          </p:cNvSpPr>
          <p:nvPr>
            <p:ph type="title"/>
          </p:nvPr>
        </p:nvSpPr>
        <p:spPr>
          <a:xfrm>
            <a:off x="641350" y="301625"/>
            <a:ext cx="10515600" cy="1325563"/>
          </a:xfrm>
        </p:spPr>
        <p:txBody>
          <a:bodyPr/>
          <a:lstStyle/>
          <a:p>
            <a:r>
              <a:rPr lang="da-DK" b="1">
                <a:latin typeface="Montserrat"/>
              </a:rPr>
              <a:t>Grydholt</a:t>
            </a:r>
          </a:p>
        </p:txBody>
      </p:sp>
      <p:sp>
        <p:nvSpPr>
          <p:cNvPr id="2" name="Tekstfelt 6">
            <a:extLst>
              <a:ext uri="{FF2B5EF4-FFF2-40B4-BE49-F238E27FC236}">
                <a16:creationId xmlns:a16="http://schemas.microsoft.com/office/drawing/2014/main" id="{6A10DCE1-B0C6-FF9B-D42D-4FE0EC1A8B62}"/>
              </a:ext>
            </a:extLst>
          </p:cNvPr>
          <p:cNvSpPr txBox="1">
            <a:spLocks/>
          </p:cNvSpPr>
          <p:nvPr/>
        </p:nvSpPr>
        <p:spPr>
          <a:xfrm>
            <a:off x="549769" y="1532689"/>
            <a:ext cx="11403423" cy="3785652"/>
          </a:xfrm>
          <a:prstGeom prst="rect">
            <a:avLst/>
          </a:prstGeom>
          <a:noFill/>
        </p:spPr>
        <p:txBody>
          <a:bodyPr wrap="square" lIns="91440" tIns="45720" rIns="91440" bIns="45720" numCol="1"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800"/>
              </a:spcAft>
            </a:pPr>
            <a:r>
              <a:rPr lang="da-DK" sz="2000" b="1">
                <a:latin typeface="Montserrat"/>
                <a:ea typeface="Calibri"/>
                <a:cs typeface="Times New Roman"/>
              </a:rPr>
              <a:t>Arealet hvorpå hybridparken ønskes opstillet er beliggende i Holstebro </a:t>
            </a:r>
            <a:r>
              <a:rPr lang="da-DK" sz="2000" b="1">
                <a:effectLst/>
                <a:latin typeface="Montserrat"/>
                <a:ea typeface="Calibri"/>
                <a:cs typeface="Times New Roman"/>
              </a:rPr>
              <a:t>kommune ved Grydholt ca. 4 km fra Tvis</a:t>
            </a:r>
          </a:p>
          <a:p>
            <a:pPr>
              <a:spcAft>
                <a:spcPts val="800"/>
              </a:spcAft>
            </a:pPr>
            <a:r>
              <a:rPr lang="da-DK" sz="2000" b="1">
                <a:latin typeface="Montserrat"/>
                <a:ea typeface="Calibri"/>
                <a:cs typeface="Times New Roman"/>
              </a:rPr>
              <a:t>Der foreligger en brugsretsaftale med ejeren af </a:t>
            </a:r>
            <a:r>
              <a:rPr lang="da-DK" sz="2000" b="1" err="1">
                <a:latin typeface="Montserrat"/>
                <a:ea typeface="Calibri"/>
                <a:cs typeface="Times New Roman"/>
              </a:rPr>
              <a:t>Lindholtvej</a:t>
            </a:r>
            <a:r>
              <a:rPr lang="da-DK" sz="2000" b="1">
                <a:latin typeface="Montserrat"/>
                <a:ea typeface="Calibri"/>
                <a:cs typeface="Times New Roman"/>
              </a:rPr>
              <a:t> 1, Tvis, 7500 Holstebro (matrikel: Brejnholt </a:t>
            </a:r>
            <a:r>
              <a:rPr lang="da-DK" sz="2000" b="1" err="1">
                <a:latin typeface="Montserrat"/>
                <a:ea typeface="Calibri"/>
                <a:cs typeface="Times New Roman"/>
              </a:rPr>
              <a:t>Gde</a:t>
            </a:r>
            <a:r>
              <a:rPr lang="da-DK" sz="2000" b="1">
                <a:latin typeface="Montserrat"/>
                <a:ea typeface="Calibri"/>
                <a:cs typeface="Times New Roman"/>
              </a:rPr>
              <a:t>., Tvis, 1b), der sikrer partnerskabet muligheden for projektudviklingen på ca. 81 ha </a:t>
            </a:r>
            <a:endParaRPr lang="da-DK" sz="2000" b="1">
              <a:latin typeface="Montserrat"/>
              <a:ea typeface="Calibri" panose="020F0502020204030204" pitchFamily="34" charset="0"/>
              <a:cs typeface="Times New Roman"/>
            </a:endParaRPr>
          </a:p>
          <a:p>
            <a:pPr>
              <a:spcAft>
                <a:spcPts val="800"/>
              </a:spcAft>
            </a:pPr>
            <a:r>
              <a:rPr lang="da-DK" sz="2000" b="1">
                <a:latin typeface="Montserrat"/>
                <a:ea typeface="Calibri"/>
                <a:cs typeface="Times New Roman"/>
              </a:rPr>
              <a:t>Der arbejdes med en opstilling af tre møller á 4,2 MW (150m tiphøjde) på række med allerede eksisterende møller. Solcellerne forventes placeret så vidt muligt mod projektarealets sydlige del, hvilket giver mulighed for planlægning for nye naturtiltag samt hensyntagen for arealets beskyttede områder og </a:t>
            </a:r>
            <a:r>
              <a:rPr lang="da-DK" sz="2000" b="1" err="1">
                <a:latin typeface="Montserrat"/>
                <a:ea typeface="Calibri"/>
                <a:cs typeface="Times New Roman"/>
              </a:rPr>
              <a:t>Storåen</a:t>
            </a:r>
          </a:p>
          <a:p>
            <a:pPr>
              <a:spcAft>
                <a:spcPts val="800"/>
              </a:spcAft>
            </a:pPr>
            <a:r>
              <a:rPr lang="da-DK" sz="2000" b="1">
                <a:latin typeface="Montserrat"/>
                <a:ea typeface="Calibri"/>
                <a:cs typeface="Times New Roman"/>
              </a:rPr>
              <a:t>Den samlede kapacitet i Grydholt bliver således omkring 37,2 MW fordelt på 12,6 MW vind og 24,6 MW sol</a:t>
            </a:r>
            <a:endParaRPr lang="da-DK" sz="2000" b="1">
              <a:solidFill>
                <a:srgbClr val="FF0000"/>
              </a:solidFill>
              <a:latin typeface="Montserrat"/>
              <a:ea typeface="Calibri" panose="020F0502020204030204" pitchFamily="34" charset="0"/>
              <a:cs typeface="Times New Roman"/>
            </a:endParaRPr>
          </a:p>
        </p:txBody>
      </p:sp>
    </p:spTree>
    <p:extLst>
      <p:ext uri="{BB962C8B-B14F-4D97-AF65-F5344CB8AC3E}">
        <p14:creationId xmlns:p14="http://schemas.microsoft.com/office/powerpoint/2010/main" val="27899248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BF706CB-9104-8D33-EB1B-285501BE438D}"/>
              </a:ext>
            </a:extLst>
          </p:cNvPr>
          <p:cNvSpPr>
            <a:spLocks noGrp="1"/>
          </p:cNvSpPr>
          <p:nvPr>
            <p:ph type="title"/>
          </p:nvPr>
        </p:nvSpPr>
        <p:spPr>
          <a:xfrm>
            <a:off x="239994" y="229817"/>
            <a:ext cx="10515600" cy="1325563"/>
          </a:xfrm>
        </p:spPr>
        <p:txBody>
          <a:bodyPr/>
          <a:lstStyle/>
          <a:p>
            <a:r>
              <a:rPr lang="da-DK" b="1">
                <a:latin typeface="Montserrat"/>
              </a:rPr>
              <a:t>Karakteristika ved solanlæg</a:t>
            </a:r>
          </a:p>
        </p:txBody>
      </p:sp>
      <p:pic>
        <p:nvPicPr>
          <p:cNvPr id="6" name="Pladsholder til indhold 5" descr="Et billede, der indeholder græs, himmel, udendørs, sport&#10;&#10;Automatisk genereret beskrivelse">
            <a:extLst>
              <a:ext uri="{FF2B5EF4-FFF2-40B4-BE49-F238E27FC236}">
                <a16:creationId xmlns:a16="http://schemas.microsoft.com/office/drawing/2014/main" id="{A64CE225-C26C-4DDE-1B9B-147E3B8AC0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8447" y="3732719"/>
            <a:ext cx="2898396" cy="2173797"/>
          </a:xfrm>
          <a:prstGeom prst="rect">
            <a:avLst/>
          </a:prstGeom>
          <a:ln>
            <a:noFill/>
          </a:ln>
          <a:effectLst/>
        </p:spPr>
      </p:pic>
      <p:pic>
        <p:nvPicPr>
          <p:cNvPr id="2" name="Billede 1" descr="Et billede, der indeholder sort, skærmbillede, mørke&#10;&#10;Automatisk genereret beskrivelse">
            <a:extLst>
              <a:ext uri="{FF2B5EF4-FFF2-40B4-BE49-F238E27FC236}">
                <a16:creationId xmlns:a16="http://schemas.microsoft.com/office/drawing/2014/main" id="{CD67E50D-814A-54B1-3EE7-2A4ACC58D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5" name="Tekstfelt 4">
            <a:extLst>
              <a:ext uri="{FF2B5EF4-FFF2-40B4-BE49-F238E27FC236}">
                <a16:creationId xmlns:a16="http://schemas.microsoft.com/office/drawing/2014/main" id="{F944CDED-ED94-B903-49E7-A2F55BC27617}"/>
              </a:ext>
            </a:extLst>
          </p:cNvPr>
          <p:cNvSpPr txBox="1"/>
          <p:nvPr/>
        </p:nvSpPr>
        <p:spPr>
          <a:xfrm>
            <a:off x="241482" y="1553245"/>
            <a:ext cx="1946351"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err="1">
                <a:ln>
                  <a:noFill/>
                </a:ln>
                <a:solidFill>
                  <a:prstClr val="black"/>
                </a:solidFill>
                <a:effectLst/>
                <a:uLnTx/>
                <a:uFillTx/>
                <a:latin typeface="Montserrat"/>
              </a:rPr>
              <a:t>Fixed</a:t>
            </a:r>
            <a:r>
              <a:rPr kumimoji="0" lang="da-DK" sz="2800" b="1" i="0" u="none" strike="noStrike" kern="1200" cap="none" spc="0" normalizeH="0" baseline="0" noProof="0">
                <a:ln>
                  <a:noFill/>
                </a:ln>
                <a:solidFill>
                  <a:prstClr val="black"/>
                </a:solidFill>
                <a:effectLst/>
                <a:uLnTx/>
                <a:uFillTx/>
                <a:latin typeface="Montserrat"/>
              </a:rPr>
              <a:t> tilt</a:t>
            </a:r>
            <a:endParaRPr lang="da-DK" sz="2800" b="1" i="0" u="none" strike="noStrike" kern="1200" cap="none" spc="0" normalizeH="0" baseline="0" noProof="0">
              <a:ln>
                <a:noFill/>
              </a:ln>
              <a:solidFill>
                <a:prstClr val="black"/>
              </a:solidFill>
              <a:effectLst/>
              <a:uLnTx/>
              <a:uFillTx/>
              <a:latin typeface="Montserrat"/>
            </a:endParaRPr>
          </a:p>
        </p:txBody>
      </p:sp>
      <p:sp>
        <p:nvSpPr>
          <p:cNvPr id="8" name="Tekstfelt 7">
            <a:extLst>
              <a:ext uri="{FF2B5EF4-FFF2-40B4-BE49-F238E27FC236}">
                <a16:creationId xmlns:a16="http://schemas.microsoft.com/office/drawing/2014/main" id="{E8FA92BB-87E5-349A-4208-F78411DBE410}"/>
              </a:ext>
            </a:extLst>
          </p:cNvPr>
          <p:cNvSpPr txBox="1"/>
          <p:nvPr/>
        </p:nvSpPr>
        <p:spPr>
          <a:xfrm>
            <a:off x="239307" y="3285949"/>
            <a:ext cx="302881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prstClr val="black"/>
                </a:solidFill>
                <a:effectLst/>
                <a:uLnTx/>
                <a:uFillTx/>
                <a:latin typeface="Montserrat"/>
              </a:rPr>
              <a:t>Trackerløsning</a:t>
            </a:r>
            <a:endParaRPr lang="da-DK" sz="2800" b="1" i="0" u="none" strike="noStrike" kern="1200" cap="none" spc="0" normalizeH="0" baseline="0" noProof="0">
              <a:ln>
                <a:noFill/>
              </a:ln>
              <a:solidFill>
                <a:prstClr val="black"/>
              </a:solidFill>
              <a:effectLst/>
              <a:uLnTx/>
              <a:uFillTx/>
              <a:latin typeface="Montserrat"/>
            </a:endParaRPr>
          </a:p>
        </p:txBody>
      </p:sp>
      <p:sp>
        <p:nvSpPr>
          <p:cNvPr id="9" name="Tekstfelt 8">
            <a:extLst>
              <a:ext uri="{FF2B5EF4-FFF2-40B4-BE49-F238E27FC236}">
                <a16:creationId xmlns:a16="http://schemas.microsoft.com/office/drawing/2014/main" id="{4942EF5F-B96F-5D99-A941-D7C79C6AFD4E}"/>
              </a:ext>
            </a:extLst>
          </p:cNvPr>
          <p:cNvSpPr txBox="1"/>
          <p:nvPr/>
        </p:nvSpPr>
        <p:spPr>
          <a:xfrm>
            <a:off x="921313" y="2183623"/>
            <a:ext cx="3926125" cy="101566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1" i="0" u="none" strike="noStrike" kern="1200" cap="none" spc="0" normalizeH="0" baseline="0" noProof="0">
                <a:ln>
                  <a:noFill/>
                </a:ln>
                <a:solidFill>
                  <a:prstClr val="black"/>
                </a:solidFill>
                <a:effectLst/>
                <a:uLnTx/>
                <a:uFillTx/>
                <a:latin typeface="Montserrat"/>
              </a:rPr>
              <a:t>Øst-Vest vendte rækker</a:t>
            </a:r>
            <a:endParaRPr lang="da-DK" sz="20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1" i="0" u="none" strike="noStrike" kern="1200" cap="none" spc="0" normalizeH="0" baseline="0" noProof="0">
                <a:ln>
                  <a:noFill/>
                </a:ln>
                <a:solidFill>
                  <a:prstClr val="black"/>
                </a:solidFill>
                <a:effectLst/>
                <a:uLnTx/>
                <a:uFillTx/>
                <a:latin typeface="Montserrat"/>
              </a:rPr>
              <a:t>Paneler mod syd</a:t>
            </a:r>
            <a:endParaRPr lang="da-DK" sz="2000" b="1" i="0" u="none" strike="noStrike" kern="1200" cap="none" spc="0" normalizeH="0" baseline="0" noProof="0">
              <a:ln>
                <a:noFill/>
              </a:ln>
              <a:solidFill>
                <a:prstClr val="black"/>
              </a:solidFill>
              <a:effectLst/>
              <a:uLnTx/>
              <a:uFillTx/>
              <a:latin typeface="Montserrat"/>
            </a:endParaRPr>
          </a:p>
          <a:p>
            <a:pPr marL="285750" indent="-285750">
              <a:buFont typeface="Arial" panose="020B0604020202020204" pitchFamily="34" charset="0"/>
              <a:buChar char="•"/>
              <a:defRPr/>
            </a:pPr>
            <a:r>
              <a:rPr kumimoji="0" lang="da-DK" sz="2000" b="1" i="0" u="none" strike="noStrike" kern="1200" cap="none" spc="0" normalizeH="0" baseline="0" noProof="0">
                <a:ln>
                  <a:noFill/>
                </a:ln>
                <a:solidFill>
                  <a:prstClr val="black"/>
                </a:solidFill>
                <a:effectLst/>
                <a:uLnTx/>
                <a:uFillTx/>
                <a:latin typeface="Montserrat"/>
              </a:rPr>
              <a:t>Høj peak værdi</a:t>
            </a:r>
            <a:r>
              <a:rPr lang="da-DK" sz="2000" b="1">
                <a:solidFill>
                  <a:prstClr val="black"/>
                </a:solidFill>
                <a:latin typeface="Montserrat"/>
              </a:rPr>
              <a:t> </a:t>
            </a:r>
            <a:endParaRPr lang="da-DK" sz="2000" b="1" i="0" u="none" strike="noStrike" kern="1200" cap="none" spc="0" normalizeH="0" baseline="0" noProof="0">
              <a:ln>
                <a:noFill/>
              </a:ln>
              <a:solidFill>
                <a:prstClr val="black"/>
              </a:solidFill>
              <a:effectLst/>
              <a:uLnTx/>
              <a:uFillTx/>
              <a:latin typeface="Montserrat"/>
            </a:endParaRPr>
          </a:p>
        </p:txBody>
      </p:sp>
      <p:sp>
        <p:nvSpPr>
          <p:cNvPr id="10" name="Tekstfelt 9">
            <a:extLst>
              <a:ext uri="{FF2B5EF4-FFF2-40B4-BE49-F238E27FC236}">
                <a16:creationId xmlns:a16="http://schemas.microsoft.com/office/drawing/2014/main" id="{2B6B77E8-641D-E588-6FCF-3589B8B97C59}"/>
              </a:ext>
            </a:extLst>
          </p:cNvPr>
          <p:cNvSpPr txBox="1"/>
          <p:nvPr/>
        </p:nvSpPr>
        <p:spPr>
          <a:xfrm>
            <a:off x="922496" y="3851984"/>
            <a:ext cx="3876275" cy="132343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1" i="0" u="none" strike="noStrike" kern="1200" cap="none" spc="0" normalizeH="0" baseline="0" noProof="0">
                <a:ln>
                  <a:noFill/>
                </a:ln>
                <a:solidFill>
                  <a:prstClr val="black"/>
                </a:solidFill>
                <a:effectLst/>
                <a:uLnTx/>
                <a:uFillTx/>
                <a:latin typeface="Montserrat"/>
              </a:rPr>
              <a:t>Nord-syd vendte rækker</a:t>
            </a:r>
            <a:endParaRPr lang="da-DK" sz="20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1" i="0" u="none" strike="noStrike" kern="1200" cap="none" spc="0" normalizeH="0" baseline="0" noProof="0">
                <a:ln>
                  <a:noFill/>
                </a:ln>
                <a:solidFill>
                  <a:prstClr val="black"/>
                </a:solidFill>
                <a:effectLst/>
                <a:uLnTx/>
                <a:uFillTx/>
                <a:latin typeface="Montserrat"/>
              </a:rPr>
              <a:t>Tracker fra øst mod vest</a:t>
            </a:r>
            <a:endParaRPr lang="da-DK" sz="20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1" i="0" u="none" strike="noStrike" kern="1200" cap="none" spc="0" normalizeH="0" baseline="0" noProof="0">
                <a:ln>
                  <a:noFill/>
                </a:ln>
                <a:solidFill>
                  <a:prstClr val="black"/>
                </a:solidFill>
                <a:effectLst/>
                <a:uLnTx/>
                <a:uFillTx/>
                <a:latin typeface="Montserrat"/>
              </a:rPr>
              <a:t>Fladere produktionskurve</a:t>
            </a:r>
            <a:endParaRPr lang="da-DK" sz="2000" b="1" i="0" u="none" strike="noStrike" kern="1200" cap="none" spc="0" normalizeH="0" baseline="0" noProof="0">
              <a:ln>
                <a:noFill/>
              </a:ln>
              <a:solidFill>
                <a:prstClr val="black"/>
              </a:solidFill>
              <a:effectLst/>
              <a:uLnTx/>
              <a:uFillTx/>
              <a:latin typeface="Montserrat"/>
            </a:endParaRPr>
          </a:p>
        </p:txBody>
      </p:sp>
      <p:pic>
        <p:nvPicPr>
          <p:cNvPr id="2054" name="Picture 6" descr="Borgerne skal høres om solcelleparker">
            <a:extLst>
              <a:ext uri="{FF2B5EF4-FFF2-40B4-BE49-F238E27FC236}">
                <a16:creationId xmlns:a16="http://schemas.microsoft.com/office/drawing/2014/main" id="{D83D0213-F7DE-08C8-1AFE-88CACE596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447" y="1621492"/>
            <a:ext cx="2898396" cy="1930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B281E4E8-AAEC-EBF3-333E-9FB14B1E24DD}"/>
              </a:ext>
            </a:extLst>
          </p:cNvPr>
          <p:cNvSpPr txBox="1"/>
          <p:nvPr/>
        </p:nvSpPr>
        <p:spPr>
          <a:xfrm>
            <a:off x="8246078" y="3120221"/>
            <a:ext cx="3748088" cy="1231106"/>
          </a:xfrm>
          <a:prstGeom prst="rect">
            <a:avLst/>
          </a:prstGeom>
          <a:no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Montserrat"/>
              </a:rPr>
              <a:t>Beplantning/afskærmning</a:t>
            </a:r>
            <a:endParaRPr lang="da-DK" sz="1800" b="1" i="0" u="none" strike="noStrike" kern="1200" cap="none" spc="0" normalizeH="0" baseline="0" noProof="0">
              <a:ln>
                <a:noFill/>
              </a:ln>
              <a:solidFill>
                <a:prstClr val="black"/>
              </a:solidFill>
              <a:effectLst/>
              <a:uLnTx/>
              <a:uFillTx/>
              <a:latin typeface="Montserrat"/>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1" i="0" u="none" strike="noStrike" kern="1200" cap="none" spc="0" normalizeH="0" baseline="0" noProof="0">
                <a:ln>
                  <a:noFill/>
                </a:ln>
                <a:solidFill>
                  <a:prstClr val="black"/>
                </a:solidFill>
                <a:effectLst/>
                <a:uLnTx/>
                <a:uFillTx/>
                <a:latin typeface="Montserrat"/>
              </a:rPr>
              <a:t>Naturhegn</a:t>
            </a:r>
            <a:endParaRPr lang="da-DK" sz="1800" b="1" i="0" u="none" strike="noStrike" kern="1200" cap="none" spc="0" normalizeH="0" baseline="0" noProof="0">
              <a:ln>
                <a:noFill/>
              </a:ln>
              <a:solidFill>
                <a:prstClr val="black"/>
              </a:solidFill>
              <a:effectLst/>
              <a:uLnTx/>
              <a:uFillTx/>
              <a:latin typeface="Montserrat"/>
            </a:endParaRPr>
          </a:p>
          <a:p>
            <a:pPr marL="285750" indent="-285750">
              <a:buFont typeface="Arial" panose="020B0604020202020204" pitchFamily="34" charset="0"/>
              <a:buChar char="•"/>
              <a:defRPr/>
            </a:pPr>
            <a:r>
              <a:rPr kumimoji="0" lang="da-DK" sz="1800" b="1" i="0" u="none" strike="noStrike" kern="1200" cap="none" spc="0" normalizeH="0" baseline="0" noProof="0">
                <a:ln>
                  <a:noFill/>
                </a:ln>
                <a:solidFill>
                  <a:prstClr val="black"/>
                </a:solidFill>
                <a:effectLst/>
                <a:uLnTx/>
                <a:uFillTx/>
                <a:latin typeface="Montserrat"/>
              </a:rPr>
              <a:t>Passende højde og bredde</a:t>
            </a:r>
            <a:r>
              <a:rPr lang="da-DK" b="1">
                <a:solidFill>
                  <a:prstClr val="black"/>
                </a:solidFill>
                <a:latin typeface="Montserrat"/>
              </a:rPr>
              <a:t> </a:t>
            </a:r>
            <a:endParaRPr lang="da-DK" sz="1800" b="1" i="0" u="none" strike="noStrike" kern="1200" cap="none" spc="0" normalizeH="0" baseline="0" noProof="0">
              <a:ln>
                <a:noFill/>
              </a:ln>
              <a:solidFill>
                <a:prstClr val="black"/>
              </a:solidFill>
              <a:effectLst/>
              <a:uLnTx/>
              <a:uFillTx/>
              <a:latin typeface="Montserrat"/>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1" i="0" u="none" strike="noStrike" kern="1200" cap="none" spc="0" normalizeH="0" baseline="0" noProof="0">
                <a:ln>
                  <a:noFill/>
                </a:ln>
                <a:solidFill>
                  <a:prstClr val="black"/>
                </a:solidFill>
                <a:effectLst/>
                <a:uLnTx/>
                <a:uFillTx/>
                <a:latin typeface="Montserrat"/>
              </a:rPr>
              <a:t>En del af lokalplanen</a:t>
            </a:r>
            <a:endParaRPr lang="da-DK" sz="1800" b="1" i="0" u="none" strike="noStrike" kern="1200" cap="none" spc="0" normalizeH="0" baseline="0" noProof="0">
              <a:ln>
                <a:noFill/>
              </a:ln>
              <a:solidFill>
                <a:prstClr val="black"/>
              </a:solidFill>
              <a:effectLst/>
              <a:uLnTx/>
              <a:uFillTx/>
              <a:latin typeface="Montserrat"/>
            </a:endParaRPr>
          </a:p>
        </p:txBody>
      </p:sp>
    </p:spTree>
    <p:extLst>
      <p:ext uri="{BB962C8B-B14F-4D97-AF65-F5344CB8AC3E}">
        <p14:creationId xmlns:p14="http://schemas.microsoft.com/office/powerpoint/2010/main" val="32581739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02A4117E-D30A-AF5F-2A13-C9FE36DB69AF}"/>
              </a:ext>
            </a:extLst>
          </p:cNvPr>
          <p:cNvPicPr>
            <a:picLocks noChangeAspect="1"/>
          </p:cNvPicPr>
          <p:nvPr/>
        </p:nvPicPr>
        <p:blipFill>
          <a:blip r:embed="rId3"/>
          <a:stretch>
            <a:fillRect/>
          </a:stretch>
        </p:blipFill>
        <p:spPr>
          <a:xfrm>
            <a:off x="4122174" y="0"/>
            <a:ext cx="6463460" cy="6179124"/>
          </a:xfrm>
          <a:prstGeom prst="rect">
            <a:avLst/>
          </a:prstGeom>
        </p:spPr>
      </p:pic>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4" name="Titel 3">
            <a:extLst>
              <a:ext uri="{FF2B5EF4-FFF2-40B4-BE49-F238E27FC236}">
                <a16:creationId xmlns:a16="http://schemas.microsoft.com/office/drawing/2014/main" id="{24151494-640F-47AC-4648-AC8038BD7798}"/>
              </a:ext>
            </a:extLst>
          </p:cNvPr>
          <p:cNvSpPr>
            <a:spLocks noGrp="1"/>
          </p:cNvSpPr>
          <p:nvPr>
            <p:ph type="title"/>
          </p:nvPr>
        </p:nvSpPr>
        <p:spPr>
          <a:xfrm>
            <a:off x="239521" y="174269"/>
            <a:ext cx="3633622" cy="1325563"/>
          </a:xfrm>
        </p:spPr>
        <p:txBody>
          <a:bodyPr>
            <a:normAutofit fontScale="90000"/>
          </a:bodyPr>
          <a:lstStyle/>
          <a:p>
            <a:pPr algn="ctr"/>
            <a:r>
              <a:rPr lang="da-DK" b="1">
                <a:latin typeface="Montserrat"/>
              </a:rPr>
              <a:t>Visualisering</a:t>
            </a:r>
            <a:br>
              <a:rPr lang="da-DK" b="1">
                <a:latin typeface="Montserrat"/>
              </a:rPr>
            </a:br>
            <a:r>
              <a:rPr lang="da-DK" b="1">
                <a:latin typeface="Montserrat"/>
              </a:rPr>
              <a:t>vindmøller</a:t>
            </a:r>
          </a:p>
        </p:txBody>
      </p:sp>
      <p:sp>
        <p:nvSpPr>
          <p:cNvPr id="14" name="Ellipse 13">
            <a:extLst>
              <a:ext uri="{FF2B5EF4-FFF2-40B4-BE49-F238E27FC236}">
                <a16:creationId xmlns:a16="http://schemas.microsoft.com/office/drawing/2014/main" id="{223E8E77-7DD1-40DD-4BFB-46159627ED91}"/>
              </a:ext>
            </a:extLst>
          </p:cNvPr>
          <p:cNvSpPr/>
          <p:nvPr/>
        </p:nvSpPr>
        <p:spPr>
          <a:xfrm>
            <a:off x="7824019" y="60325"/>
            <a:ext cx="235974" cy="23597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1E4DA61C-46E2-9985-9111-27AA82383D9C}"/>
              </a:ext>
            </a:extLst>
          </p:cNvPr>
          <p:cNvSpPr/>
          <p:nvPr/>
        </p:nvSpPr>
        <p:spPr>
          <a:xfrm>
            <a:off x="8750709" y="178312"/>
            <a:ext cx="235974" cy="23597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E71A5974-AE34-4A43-540A-DF1F94F80144}"/>
              </a:ext>
            </a:extLst>
          </p:cNvPr>
          <p:cNvSpPr/>
          <p:nvPr/>
        </p:nvSpPr>
        <p:spPr>
          <a:xfrm>
            <a:off x="4205748" y="2523305"/>
            <a:ext cx="235974" cy="23597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a:extLst>
              <a:ext uri="{FF2B5EF4-FFF2-40B4-BE49-F238E27FC236}">
                <a16:creationId xmlns:a16="http://schemas.microsoft.com/office/drawing/2014/main" id="{36A4337D-0245-26D0-805F-D22873B0C44A}"/>
              </a:ext>
            </a:extLst>
          </p:cNvPr>
          <p:cNvSpPr/>
          <p:nvPr/>
        </p:nvSpPr>
        <p:spPr>
          <a:xfrm>
            <a:off x="5781368" y="4086634"/>
            <a:ext cx="235974" cy="23597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18">
            <a:extLst>
              <a:ext uri="{FF2B5EF4-FFF2-40B4-BE49-F238E27FC236}">
                <a16:creationId xmlns:a16="http://schemas.microsoft.com/office/drawing/2014/main" id="{A3E7B704-CB62-6ACF-C15D-CAF327449089}"/>
              </a:ext>
            </a:extLst>
          </p:cNvPr>
          <p:cNvSpPr/>
          <p:nvPr/>
        </p:nvSpPr>
        <p:spPr>
          <a:xfrm>
            <a:off x="7460227" y="5653654"/>
            <a:ext cx="235974" cy="23597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felt 21">
            <a:extLst>
              <a:ext uri="{FF2B5EF4-FFF2-40B4-BE49-F238E27FC236}">
                <a16:creationId xmlns:a16="http://schemas.microsoft.com/office/drawing/2014/main" id="{1336FBAC-2E82-39FB-22C2-5DE5EE2C4740}"/>
              </a:ext>
            </a:extLst>
          </p:cNvPr>
          <p:cNvSpPr txBox="1"/>
          <p:nvPr/>
        </p:nvSpPr>
        <p:spPr>
          <a:xfrm>
            <a:off x="236255" y="1504368"/>
            <a:ext cx="3366582" cy="646331"/>
          </a:xfrm>
          <a:prstGeom prst="rect">
            <a:avLst/>
          </a:prstGeom>
          <a:noFill/>
        </p:spPr>
        <p:txBody>
          <a:bodyPr wrap="square" lIns="91440" tIns="45720" rIns="91440" bIns="45720" rtlCol="0" anchor="t">
            <a:spAutoFit/>
          </a:bodyPr>
          <a:lstStyle/>
          <a:p>
            <a:r>
              <a:rPr lang="da-DK" b="1">
                <a:latin typeface="Montserrat"/>
              </a:rPr>
              <a:t>Punkter valgt af </a:t>
            </a:r>
            <a:br>
              <a:rPr lang="da-DK" b="1">
                <a:latin typeface="Montserrat"/>
              </a:rPr>
            </a:br>
            <a:r>
              <a:rPr lang="da-DK" b="1">
                <a:latin typeface="Montserrat"/>
              </a:rPr>
              <a:t>Holstebro Kommune</a:t>
            </a:r>
          </a:p>
        </p:txBody>
      </p:sp>
    </p:spTree>
    <p:extLst>
      <p:ext uri="{BB962C8B-B14F-4D97-AF65-F5344CB8AC3E}">
        <p14:creationId xmlns:p14="http://schemas.microsoft.com/office/powerpoint/2010/main" val="29992286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Baggrund for mødet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11619" y="1823595"/>
            <a:ext cx="11056088" cy="4351338"/>
          </a:xfrm>
        </p:spPr>
        <p:txBody>
          <a:bodyPr vert="horz" lIns="91440" tIns="45720" rIns="91440" bIns="45720" rtlCol="0" anchor="t">
            <a:normAutofit/>
          </a:bodyPr>
          <a:lstStyle/>
          <a:p>
            <a:pPr>
              <a:lnSpc>
                <a:spcPct val="100000"/>
              </a:lnSpc>
            </a:pPr>
            <a:r>
              <a:rPr lang="da-DK" sz="2400" b="1">
                <a:latin typeface="Montserrat"/>
              </a:rPr>
              <a:t>Det samlede Idé-forslag til Energipark Holstebro-Struer er indstillet til at gå videre i både Struer- og Holstebro Kommune</a:t>
            </a:r>
            <a:br>
              <a:rPr lang="da-DK" sz="2400" b="1">
                <a:latin typeface="Montserrat"/>
              </a:rPr>
            </a:br>
            <a:endParaRPr lang="da-DK" sz="2400" b="1">
              <a:latin typeface="Montserrat"/>
            </a:endParaRPr>
          </a:p>
          <a:p>
            <a:pPr>
              <a:lnSpc>
                <a:spcPct val="100000"/>
              </a:lnSpc>
            </a:pPr>
            <a:r>
              <a:rPr lang="da-DK" sz="2400" b="1">
                <a:latin typeface="Montserrat"/>
              </a:rPr>
              <a:t>Holstebro Kommune har opfordret til at der udover vindmøller i Grydholt, som oprindeligt indsendt, samtidigt overvejes opsat solceller på en del af arealet</a:t>
            </a:r>
            <a:br>
              <a:rPr lang="da-DK" sz="2400" b="1">
                <a:latin typeface="Montserrat"/>
              </a:rPr>
            </a:br>
            <a:endParaRPr lang="da-DK" sz="2400" b="1">
              <a:latin typeface="Montserrat"/>
            </a:endParaRPr>
          </a:p>
          <a:p>
            <a:pPr>
              <a:lnSpc>
                <a:spcPct val="100000"/>
              </a:lnSpc>
            </a:pPr>
            <a:r>
              <a:rPr lang="da-DK" sz="2400" b="1">
                <a:latin typeface="Montserrat"/>
              </a:rPr>
              <a:t>Projektet er på et tidligt stadie – vi har slet ikke svar på alt!</a:t>
            </a:r>
            <a:r>
              <a:rPr lang="da-DK" sz="2400" b="1">
                <a:latin typeface="Texta Alt Book"/>
              </a:rPr>
              <a:t> </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10980175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4" name="Titel 3">
            <a:extLst>
              <a:ext uri="{FF2B5EF4-FFF2-40B4-BE49-F238E27FC236}">
                <a16:creationId xmlns:a16="http://schemas.microsoft.com/office/drawing/2014/main" id="{24151494-640F-47AC-4648-AC8038BD7798}"/>
              </a:ext>
            </a:extLst>
          </p:cNvPr>
          <p:cNvSpPr>
            <a:spLocks noGrp="1"/>
          </p:cNvSpPr>
          <p:nvPr>
            <p:ph type="title"/>
          </p:nvPr>
        </p:nvSpPr>
        <p:spPr>
          <a:xfrm>
            <a:off x="111833" y="74921"/>
            <a:ext cx="10515600" cy="1325563"/>
          </a:xfrm>
        </p:spPr>
        <p:txBody>
          <a:bodyPr/>
          <a:lstStyle/>
          <a:p>
            <a:r>
              <a:rPr lang="da-DK" b="1">
                <a:latin typeface="Montserrat"/>
              </a:rPr>
              <a:t>1. Motorvejsbro ved Hodsagervej</a:t>
            </a:r>
          </a:p>
        </p:txBody>
      </p:sp>
      <p:pic>
        <p:nvPicPr>
          <p:cNvPr id="3" name="Billede 2">
            <a:extLst>
              <a:ext uri="{FF2B5EF4-FFF2-40B4-BE49-F238E27FC236}">
                <a16:creationId xmlns:a16="http://schemas.microsoft.com/office/drawing/2014/main" id="{ACE68819-02D0-1902-B81E-239ED3E9752E}"/>
              </a:ext>
            </a:extLst>
          </p:cNvPr>
          <p:cNvPicPr>
            <a:picLocks noChangeAspect="1"/>
          </p:cNvPicPr>
          <p:nvPr/>
        </p:nvPicPr>
        <p:blipFill>
          <a:blip r:embed="rId4"/>
          <a:stretch>
            <a:fillRect/>
          </a:stretch>
        </p:blipFill>
        <p:spPr>
          <a:xfrm>
            <a:off x="-1" y="1124909"/>
            <a:ext cx="6093097" cy="4259526"/>
          </a:xfrm>
          <a:prstGeom prst="rect">
            <a:avLst/>
          </a:prstGeom>
        </p:spPr>
      </p:pic>
      <p:pic>
        <p:nvPicPr>
          <p:cNvPr id="6" name="Billede 5">
            <a:extLst>
              <a:ext uri="{FF2B5EF4-FFF2-40B4-BE49-F238E27FC236}">
                <a16:creationId xmlns:a16="http://schemas.microsoft.com/office/drawing/2014/main" id="{65DD8110-3EFA-69FC-A005-1453840DD2A3}"/>
              </a:ext>
            </a:extLst>
          </p:cNvPr>
          <p:cNvPicPr>
            <a:picLocks noChangeAspect="1"/>
          </p:cNvPicPr>
          <p:nvPr/>
        </p:nvPicPr>
        <p:blipFill>
          <a:blip r:embed="rId5"/>
          <a:stretch>
            <a:fillRect/>
          </a:stretch>
        </p:blipFill>
        <p:spPr>
          <a:xfrm>
            <a:off x="6097200" y="1124909"/>
            <a:ext cx="6094800" cy="4321681"/>
          </a:xfrm>
          <a:prstGeom prst="rect">
            <a:avLst/>
          </a:prstGeom>
        </p:spPr>
      </p:pic>
    </p:spTree>
    <p:extLst>
      <p:ext uri="{BB962C8B-B14F-4D97-AF65-F5344CB8AC3E}">
        <p14:creationId xmlns:p14="http://schemas.microsoft.com/office/powerpoint/2010/main" val="25297065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3" name="Billede 2">
            <a:extLst>
              <a:ext uri="{FF2B5EF4-FFF2-40B4-BE49-F238E27FC236}">
                <a16:creationId xmlns:a16="http://schemas.microsoft.com/office/drawing/2014/main" id="{DEABE19F-6F77-4BCF-AE0A-E89F00A5BB04}"/>
              </a:ext>
            </a:extLst>
          </p:cNvPr>
          <p:cNvPicPr>
            <a:picLocks noChangeAspect="1"/>
          </p:cNvPicPr>
          <p:nvPr/>
        </p:nvPicPr>
        <p:blipFill>
          <a:blip r:embed="rId4"/>
          <a:stretch>
            <a:fillRect/>
          </a:stretch>
        </p:blipFill>
        <p:spPr>
          <a:xfrm>
            <a:off x="-50182" y="1149139"/>
            <a:ext cx="6094800" cy="4285628"/>
          </a:xfrm>
          <a:prstGeom prst="rect">
            <a:avLst/>
          </a:prstGeom>
        </p:spPr>
      </p:pic>
      <p:pic>
        <p:nvPicPr>
          <p:cNvPr id="6" name="Billede 5">
            <a:extLst>
              <a:ext uri="{FF2B5EF4-FFF2-40B4-BE49-F238E27FC236}">
                <a16:creationId xmlns:a16="http://schemas.microsoft.com/office/drawing/2014/main" id="{F1A62105-7E7C-2737-E31A-099F58660BA0}"/>
              </a:ext>
            </a:extLst>
          </p:cNvPr>
          <p:cNvPicPr>
            <a:picLocks noChangeAspect="1"/>
          </p:cNvPicPr>
          <p:nvPr/>
        </p:nvPicPr>
        <p:blipFill>
          <a:blip r:embed="rId5"/>
          <a:stretch>
            <a:fillRect/>
          </a:stretch>
        </p:blipFill>
        <p:spPr>
          <a:xfrm>
            <a:off x="6034101" y="1150549"/>
            <a:ext cx="6094800" cy="4284231"/>
          </a:xfrm>
          <a:prstGeom prst="rect">
            <a:avLst/>
          </a:prstGeom>
        </p:spPr>
      </p:pic>
      <p:sp>
        <p:nvSpPr>
          <p:cNvPr id="7" name="Titel 3">
            <a:extLst>
              <a:ext uri="{FF2B5EF4-FFF2-40B4-BE49-F238E27FC236}">
                <a16:creationId xmlns:a16="http://schemas.microsoft.com/office/drawing/2014/main" id="{EB349438-FC8C-E00A-CE49-7F03682F8D53}"/>
              </a:ext>
            </a:extLst>
          </p:cNvPr>
          <p:cNvSpPr>
            <a:spLocks noGrp="1"/>
          </p:cNvSpPr>
          <p:nvPr>
            <p:ph type="title"/>
          </p:nvPr>
        </p:nvSpPr>
        <p:spPr>
          <a:xfrm>
            <a:off x="55563" y="0"/>
            <a:ext cx="10515600" cy="1325563"/>
          </a:xfrm>
        </p:spPr>
        <p:txBody>
          <a:bodyPr/>
          <a:lstStyle/>
          <a:p>
            <a:r>
              <a:rPr lang="da-DK" b="1">
                <a:latin typeface="Montserrat"/>
              </a:rPr>
              <a:t>2. Rasteplads på Hodsagervej</a:t>
            </a:r>
          </a:p>
        </p:txBody>
      </p:sp>
    </p:spTree>
    <p:extLst>
      <p:ext uri="{BB962C8B-B14F-4D97-AF65-F5344CB8AC3E}">
        <p14:creationId xmlns:p14="http://schemas.microsoft.com/office/powerpoint/2010/main" val="28815735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6" name="Billede 5">
            <a:extLst>
              <a:ext uri="{FF2B5EF4-FFF2-40B4-BE49-F238E27FC236}">
                <a16:creationId xmlns:a16="http://schemas.microsoft.com/office/drawing/2014/main" id="{43A31E29-9770-2228-1A18-CBDF929C36C2}"/>
              </a:ext>
            </a:extLst>
          </p:cNvPr>
          <p:cNvPicPr>
            <a:picLocks noChangeAspect="1"/>
          </p:cNvPicPr>
          <p:nvPr/>
        </p:nvPicPr>
        <p:blipFill>
          <a:blip r:embed="rId4"/>
          <a:stretch>
            <a:fillRect/>
          </a:stretch>
        </p:blipFill>
        <p:spPr>
          <a:xfrm>
            <a:off x="1200" y="1089212"/>
            <a:ext cx="6094800" cy="4288933"/>
          </a:xfrm>
          <a:prstGeom prst="rect">
            <a:avLst/>
          </a:prstGeom>
        </p:spPr>
      </p:pic>
      <p:pic>
        <p:nvPicPr>
          <p:cNvPr id="8" name="Billede 7">
            <a:extLst>
              <a:ext uri="{FF2B5EF4-FFF2-40B4-BE49-F238E27FC236}">
                <a16:creationId xmlns:a16="http://schemas.microsoft.com/office/drawing/2014/main" id="{F0DAFE41-ADA0-E267-08EA-39344A1D91CB}"/>
              </a:ext>
            </a:extLst>
          </p:cNvPr>
          <p:cNvPicPr>
            <a:picLocks noChangeAspect="1"/>
          </p:cNvPicPr>
          <p:nvPr/>
        </p:nvPicPr>
        <p:blipFill>
          <a:blip r:embed="rId5"/>
          <a:stretch>
            <a:fillRect/>
          </a:stretch>
        </p:blipFill>
        <p:spPr>
          <a:xfrm>
            <a:off x="6097200" y="1070779"/>
            <a:ext cx="6094800" cy="4325798"/>
          </a:xfrm>
          <a:prstGeom prst="rect">
            <a:avLst/>
          </a:prstGeom>
        </p:spPr>
      </p:pic>
      <p:sp>
        <p:nvSpPr>
          <p:cNvPr id="9" name="Titel 3">
            <a:extLst>
              <a:ext uri="{FF2B5EF4-FFF2-40B4-BE49-F238E27FC236}">
                <a16:creationId xmlns:a16="http://schemas.microsoft.com/office/drawing/2014/main" id="{165E8579-07C9-52B7-CFFF-B6A1552AE792}"/>
              </a:ext>
            </a:extLst>
          </p:cNvPr>
          <p:cNvSpPr>
            <a:spLocks noGrp="1"/>
          </p:cNvSpPr>
          <p:nvPr>
            <p:ph type="title"/>
          </p:nvPr>
        </p:nvSpPr>
        <p:spPr>
          <a:xfrm>
            <a:off x="55563" y="0"/>
            <a:ext cx="10515600" cy="1325563"/>
          </a:xfrm>
        </p:spPr>
        <p:txBody>
          <a:bodyPr/>
          <a:lstStyle/>
          <a:p>
            <a:r>
              <a:rPr lang="da-DK" b="1">
                <a:latin typeface="Montserrat"/>
              </a:rPr>
              <a:t>3. Herningvej 94, Halgaard</a:t>
            </a:r>
          </a:p>
        </p:txBody>
      </p:sp>
    </p:spTree>
    <p:extLst>
      <p:ext uri="{BB962C8B-B14F-4D97-AF65-F5344CB8AC3E}">
        <p14:creationId xmlns:p14="http://schemas.microsoft.com/office/powerpoint/2010/main" val="15994005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5" name="Titel 3">
            <a:extLst>
              <a:ext uri="{FF2B5EF4-FFF2-40B4-BE49-F238E27FC236}">
                <a16:creationId xmlns:a16="http://schemas.microsoft.com/office/drawing/2014/main" id="{7D741EDF-ACF1-7165-2E7C-2D215694ACD4}"/>
              </a:ext>
            </a:extLst>
          </p:cNvPr>
          <p:cNvSpPr>
            <a:spLocks noGrp="1"/>
          </p:cNvSpPr>
          <p:nvPr>
            <p:ph type="title"/>
          </p:nvPr>
        </p:nvSpPr>
        <p:spPr>
          <a:xfrm>
            <a:off x="55563" y="0"/>
            <a:ext cx="10515600" cy="1325563"/>
          </a:xfrm>
        </p:spPr>
        <p:txBody>
          <a:bodyPr/>
          <a:lstStyle/>
          <a:p>
            <a:r>
              <a:rPr lang="da-DK" b="1">
                <a:latin typeface="Montserrat"/>
              </a:rPr>
              <a:t>4. Herningvej kort før </a:t>
            </a:r>
            <a:r>
              <a:rPr lang="da-DK" b="1" err="1">
                <a:latin typeface="Montserrat"/>
              </a:rPr>
              <a:t>Skautrupvej</a:t>
            </a:r>
          </a:p>
        </p:txBody>
      </p:sp>
      <p:pic>
        <p:nvPicPr>
          <p:cNvPr id="7" name="Billede 6">
            <a:extLst>
              <a:ext uri="{FF2B5EF4-FFF2-40B4-BE49-F238E27FC236}">
                <a16:creationId xmlns:a16="http://schemas.microsoft.com/office/drawing/2014/main" id="{40D6A6FB-2DAF-3C24-CA5A-F04DA172B30E}"/>
              </a:ext>
            </a:extLst>
          </p:cNvPr>
          <p:cNvPicPr>
            <a:picLocks noChangeAspect="1"/>
          </p:cNvPicPr>
          <p:nvPr/>
        </p:nvPicPr>
        <p:blipFill>
          <a:blip r:embed="rId4"/>
          <a:stretch>
            <a:fillRect/>
          </a:stretch>
        </p:blipFill>
        <p:spPr>
          <a:xfrm>
            <a:off x="0" y="1199173"/>
            <a:ext cx="6094800" cy="4313026"/>
          </a:xfrm>
          <a:prstGeom prst="rect">
            <a:avLst/>
          </a:prstGeom>
        </p:spPr>
      </p:pic>
      <p:pic>
        <p:nvPicPr>
          <p:cNvPr id="9" name="Billede 8">
            <a:extLst>
              <a:ext uri="{FF2B5EF4-FFF2-40B4-BE49-F238E27FC236}">
                <a16:creationId xmlns:a16="http://schemas.microsoft.com/office/drawing/2014/main" id="{E4EE8119-8694-8BD3-93A5-3BA2AB33E9D5}"/>
              </a:ext>
            </a:extLst>
          </p:cNvPr>
          <p:cNvPicPr>
            <a:picLocks noChangeAspect="1"/>
          </p:cNvPicPr>
          <p:nvPr/>
        </p:nvPicPr>
        <p:blipFill>
          <a:blip r:embed="rId5"/>
          <a:stretch>
            <a:fillRect/>
          </a:stretch>
        </p:blipFill>
        <p:spPr>
          <a:xfrm>
            <a:off x="6097200" y="1199173"/>
            <a:ext cx="6094800" cy="4306364"/>
          </a:xfrm>
          <a:prstGeom prst="rect">
            <a:avLst/>
          </a:prstGeom>
        </p:spPr>
      </p:pic>
    </p:spTree>
    <p:extLst>
      <p:ext uri="{BB962C8B-B14F-4D97-AF65-F5344CB8AC3E}">
        <p14:creationId xmlns:p14="http://schemas.microsoft.com/office/powerpoint/2010/main" val="35164204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5" name="Titel 3">
            <a:extLst>
              <a:ext uri="{FF2B5EF4-FFF2-40B4-BE49-F238E27FC236}">
                <a16:creationId xmlns:a16="http://schemas.microsoft.com/office/drawing/2014/main" id="{5BA92661-43C8-BBF9-CE1B-5FB28F923AC9}"/>
              </a:ext>
            </a:extLst>
          </p:cNvPr>
          <p:cNvSpPr>
            <a:spLocks noGrp="1"/>
          </p:cNvSpPr>
          <p:nvPr>
            <p:ph type="title"/>
          </p:nvPr>
        </p:nvSpPr>
        <p:spPr>
          <a:xfrm>
            <a:off x="55563" y="0"/>
            <a:ext cx="10515600" cy="1325563"/>
          </a:xfrm>
        </p:spPr>
        <p:txBody>
          <a:bodyPr/>
          <a:lstStyle/>
          <a:p>
            <a:r>
              <a:rPr lang="da-DK" b="1">
                <a:latin typeface="Montserrat"/>
              </a:rPr>
              <a:t>5. Motorvej ved afkørsel 20 (Tvis)</a:t>
            </a:r>
          </a:p>
        </p:txBody>
      </p:sp>
      <p:pic>
        <p:nvPicPr>
          <p:cNvPr id="7" name="Billede 6">
            <a:extLst>
              <a:ext uri="{FF2B5EF4-FFF2-40B4-BE49-F238E27FC236}">
                <a16:creationId xmlns:a16="http://schemas.microsoft.com/office/drawing/2014/main" id="{A817CFA2-0820-6FCD-6E30-E0037AE6A432}"/>
              </a:ext>
            </a:extLst>
          </p:cNvPr>
          <p:cNvPicPr>
            <a:picLocks noChangeAspect="1"/>
          </p:cNvPicPr>
          <p:nvPr/>
        </p:nvPicPr>
        <p:blipFill>
          <a:blip r:embed="rId4"/>
          <a:stretch>
            <a:fillRect/>
          </a:stretch>
        </p:blipFill>
        <p:spPr>
          <a:xfrm>
            <a:off x="70993" y="1156447"/>
            <a:ext cx="6040686" cy="4258800"/>
          </a:xfrm>
          <a:prstGeom prst="rect">
            <a:avLst/>
          </a:prstGeom>
        </p:spPr>
      </p:pic>
      <p:pic>
        <p:nvPicPr>
          <p:cNvPr id="9" name="Billede 8">
            <a:extLst>
              <a:ext uri="{FF2B5EF4-FFF2-40B4-BE49-F238E27FC236}">
                <a16:creationId xmlns:a16="http://schemas.microsoft.com/office/drawing/2014/main" id="{690D7174-6D5C-F646-DCEE-1718EE717FCE}"/>
              </a:ext>
            </a:extLst>
          </p:cNvPr>
          <p:cNvPicPr>
            <a:picLocks noChangeAspect="1"/>
          </p:cNvPicPr>
          <p:nvPr/>
        </p:nvPicPr>
        <p:blipFill>
          <a:blip r:embed="rId5"/>
          <a:stretch>
            <a:fillRect/>
          </a:stretch>
        </p:blipFill>
        <p:spPr>
          <a:xfrm>
            <a:off x="6111679" y="1156447"/>
            <a:ext cx="6024758" cy="4258800"/>
          </a:xfrm>
          <a:prstGeom prst="rect">
            <a:avLst/>
          </a:prstGeom>
        </p:spPr>
      </p:pic>
    </p:spTree>
    <p:extLst>
      <p:ext uri="{BB962C8B-B14F-4D97-AF65-F5344CB8AC3E}">
        <p14:creationId xmlns:p14="http://schemas.microsoft.com/office/powerpoint/2010/main" val="27893880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Texta Alt Book" panose="02000000000000000000" pitchFamily="50" charset="0"/>
              </a:rPr>
              <a:t>Dagsorden for mødet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38200" y="1690688"/>
            <a:ext cx="10515600" cy="4351338"/>
          </a:xfrm>
        </p:spPr>
        <p:txBody>
          <a:bodyPr vert="horz" lIns="91440" tIns="45720" rIns="91440" bIns="45720" rtlCol="0" anchor="t">
            <a:noAutofit/>
          </a:bodyPr>
          <a:lstStyle/>
          <a:p>
            <a:pPr>
              <a:lnSpc>
                <a:spcPct val="100000"/>
              </a:lnSpc>
            </a:pPr>
            <a:r>
              <a:rPr lang="da-DK" b="1">
                <a:solidFill>
                  <a:schemeClr val="bg2">
                    <a:lumMod val="75000"/>
                  </a:schemeClr>
                </a:solidFill>
                <a:latin typeface="Montserrat"/>
              </a:rPr>
              <a:t>Kort præsentation af projektudviklere</a:t>
            </a:r>
            <a:endParaRPr lang="da-DK">
              <a:solidFill>
                <a:schemeClr val="bg2">
                  <a:lumMod val="75000"/>
                </a:schemeClr>
              </a:solidFill>
              <a:latin typeface="Montserrat"/>
              <a:ea typeface="Calibri"/>
              <a:cs typeface="Calibri"/>
            </a:endParaRPr>
          </a:p>
          <a:p>
            <a:pPr>
              <a:lnSpc>
                <a:spcPct val="100000"/>
              </a:lnSpc>
            </a:pPr>
            <a:r>
              <a:rPr lang="da-DK" b="1">
                <a:solidFill>
                  <a:schemeClr val="bg2">
                    <a:lumMod val="75000"/>
                  </a:schemeClr>
                </a:solidFill>
                <a:latin typeface="Montserrat"/>
              </a:rPr>
              <a:t>Fortælle om projektet</a:t>
            </a:r>
          </a:p>
          <a:p>
            <a:pPr>
              <a:lnSpc>
                <a:spcPct val="100000"/>
              </a:lnSpc>
            </a:pPr>
            <a:r>
              <a:rPr lang="da-DK" b="1">
                <a:latin typeface="Montserrat"/>
              </a:rPr>
              <a:t>Fortælle om de muligheder der er for lokalområdet</a:t>
            </a:r>
          </a:p>
          <a:p>
            <a:pPr>
              <a:lnSpc>
                <a:spcPct val="100000"/>
              </a:lnSpc>
            </a:pPr>
            <a:r>
              <a:rPr lang="da-DK" b="1">
                <a:solidFill>
                  <a:schemeClr val="bg2">
                    <a:lumMod val="75000"/>
                  </a:schemeClr>
                </a:solidFill>
                <a:latin typeface="Montserrat"/>
              </a:rPr>
              <a:t>Medejerskab</a:t>
            </a:r>
          </a:p>
          <a:p>
            <a:pPr>
              <a:lnSpc>
                <a:spcPct val="100000"/>
              </a:lnSpc>
            </a:pPr>
            <a:r>
              <a:rPr lang="da-DK" b="1">
                <a:solidFill>
                  <a:schemeClr val="bg2">
                    <a:lumMod val="75000"/>
                  </a:schemeClr>
                </a:solidFill>
                <a:latin typeface="Montserrat"/>
              </a:rPr>
              <a:t>Den videre proces</a:t>
            </a:r>
          </a:p>
          <a:p>
            <a:pPr>
              <a:lnSpc>
                <a:spcPct val="100000"/>
              </a:lnSpc>
            </a:pPr>
            <a:r>
              <a:rPr lang="da-DK" b="1">
                <a:solidFill>
                  <a:schemeClr val="bg2">
                    <a:lumMod val="75000"/>
                  </a:schemeClr>
                </a:solidFill>
                <a:latin typeface="Montserrat"/>
              </a:rPr>
              <a:t>Mulighed for at stille spørgsmål</a:t>
            </a:r>
          </a:p>
          <a:p>
            <a:pPr>
              <a:lnSpc>
                <a:spcPct val="100000"/>
              </a:lnSpc>
            </a:pPr>
            <a:r>
              <a:rPr lang="da-DK" b="1">
                <a:solidFill>
                  <a:schemeClr val="bg2">
                    <a:lumMod val="75000"/>
                  </a:schemeClr>
                </a:solidFill>
                <a:latin typeface="Montserrat"/>
              </a:rPr>
              <a:t>Modtage inputs</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35278594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normAutofit/>
          </a:bodyPr>
          <a:lstStyle/>
          <a:p>
            <a:r>
              <a:rPr lang="da-DK" sz="3600" b="1">
                <a:latin typeface="Montserrat"/>
              </a:rPr>
              <a:t>Muligheder for lokalområdet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p:txBody>
          <a:bodyPr vert="horz" lIns="91440" tIns="45720" rIns="91440" bIns="45720" rtlCol="0" anchor="t">
            <a:normAutofit/>
          </a:bodyPr>
          <a:lstStyle/>
          <a:p>
            <a:r>
              <a:rPr lang="da-DK" b="1">
                <a:latin typeface="Montserrat"/>
              </a:rPr>
              <a:t>Grønne puljer</a:t>
            </a:r>
          </a:p>
          <a:p>
            <a:endParaRPr lang="da-DK" b="1">
              <a:latin typeface="Montserrat"/>
            </a:endParaRPr>
          </a:p>
          <a:p>
            <a:r>
              <a:rPr lang="da-DK" b="1">
                <a:latin typeface="Montserrat"/>
              </a:rPr>
              <a:t>Støtte til lokale initiativer</a:t>
            </a:r>
          </a:p>
          <a:p>
            <a:endParaRPr lang="da-DK" b="1">
              <a:latin typeface="Montserrat"/>
            </a:endParaRPr>
          </a:p>
          <a:p>
            <a:r>
              <a:rPr lang="da-DK" b="1">
                <a:latin typeface="Montserrat"/>
              </a:rPr>
              <a:t>Rekreative områder</a:t>
            </a:r>
          </a:p>
          <a:p>
            <a:endParaRPr lang="da-DK" b="1">
              <a:latin typeface="Montserrat"/>
            </a:endParaRPr>
          </a:p>
          <a:p>
            <a:r>
              <a:rPr lang="da-DK" b="1">
                <a:latin typeface="Montserrat"/>
              </a:rPr>
              <a:t>Mulighed for medejerskab</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1030" name="Picture 6" descr="Forside - FDF Hjerm">
            <a:extLst>
              <a:ext uri="{FF2B5EF4-FFF2-40B4-BE49-F238E27FC236}">
                <a16:creationId xmlns:a16="http://schemas.microsoft.com/office/drawing/2014/main" id="{B26C3522-0FC1-FBD9-8136-009066448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630" y="1427356"/>
            <a:ext cx="2228996" cy="1671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HJERM FIF | hjerm.dk">
            <a:extLst>
              <a:ext uri="{FF2B5EF4-FFF2-40B4-BE49-F238E27FC236}">
                <a16:creationId xmlns:a16="http://schemas.microsoft.com/office/drawing/2014/main" id="{FAF16F2E-202C-ED0B-4127-A8126BAB6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05" y="2762974"/>
            <a:ext cx="2289594" cy="14309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jerm Bypark | Park | Hjerm">
            <a:extLst>
              <a:ext uri="{FF2B5EF4-FFF2-40B4-BE49-F238E27FC236}">
                <a16:creationId xmlns:a16="http://schemas.microsoft.com/office/drawing/2014/main" id="{1D7200B3-2967-37F2-D6D9-5D4287F083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4882"/>
          <a:stretch/>
        </p:blipFill>
        <p:spPr bwMode="auto">
          <a:xfrm>
            <a:off x="6870565" y="1225561"/>
            <a:ext cx="1905000" cy="14309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Solceller kan være alle pengene værd - Lavenergi">
            <a:extLst>
              <a:ext uri="{FF2B5EF4-FFF2-40B4-BE49-F238E27FC236}">
                <a16:creationId xmlns:a16="http://schemas.microsoft.com/office/drawing/2014/main" id="{33FE0E29-0086-128B-F262-CD11C8EABC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986" y="4616450"/>
            <a:ext cx="2377814" cy="15630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FRITID | hjerm.dk">
            <a:extLst>
              <a:ext uri="{FF2B5EF4-FFF2-40B4-BE49-F238E27FC236}">
                <a16:creationId xmlns:a16="http://schemas.microsoft.com/office/drawing/2014/main" id="{B436CF80-12A7-5F77-6FD6-85772C2299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5565" y="3099103"/>
            <a:ext cx="2325524" cy="15479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Etisk og bæredygtig investering: Sådan kommer du i gang">
            <a:extLst>
              <a:ext uri="{FF2B5EF4-FFF2-40B4-BE49-F238E27FC236}">
                <a16:creationId xmlns:a16="http://schemas.microsoft.com/office/drawing/2014/main" id="{CD66D590-E11C-5606-EBD0-8D2AE34180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0291" y="4328907"/>
            <a:ext cx="2243208" cy="1679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9020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4" name="Titel 3">
            <a:extLst>
              <a:ext uri="{FF2B5EF4-FFF2-40B4-BE49-F238E27FC236}">
                <a16:creationId xmlns:a16="http://schemas.microsoft.com/office/drawing/2014/main" id="{24151494-640F-47AC-4648-AC8038BD7798}"/>
              </a:ext>
            </a:extLst>
          </p:cNvPr>
          <p:cNvSpPr>
            <a:spLocks noGrp="1"/>
          </p:cNvSpPr>
          <p:nvPr>
            <p:ph type="title"/>
          </p:nvPr>
        </p:nvSpPr>
        <p:spPr>
          <a:xfrm>
            <a:off x="653041" y="372246"/>
            <a:ext cx="10515600" cy="869788"/>
          </a:xfrm>
        </p:spPr>
        <p:txBody>
          <a:bodyPr/>
          <a:lstStyle/>
          <a:p>
            <a:r>
              <a:rPr lang="da-DK" b="1">
                <a:latin typeface="Montserrat"/>
              </a:rPr>
              <a:t>Grønne puljer</a:t>
            </a:r>
          </a:p>
        </p:txBody>
      </p:sp>
      <p:sp>
        <p:nvSpPr>
          <p:cNvPr id="2" name="Titel 3">
            <a:extLst>
              <a:ext uri="{FF2B5EF4-FFF2-40B4-BE49-F238E27FC236}">
                <a16:creationId xmlns:a16="http://schemas.microsoft.com/office/drawing/2014/main" id="{010660E0-3C2D-9B7A-12A8-417BDB0224F7}"/>
              </a:ext>
            </a:extLst>
          </p:cNvPr>
          <p:cNvSpPr txBox="1">
            <a:spLocks/>
          </p:cNvSpPr>
          <p:nvPr/>
        </p:nvSpPr>
        <p:spPr>
          <a:xfrm>
            <a:off x="653041" y="1242730"/>
            <a:ext cx="10515600" cy="4718080"/>
          </a:xfrm>
          <a:prstGeom prst="rect">
            <a:avLst/>
          </a:prstGeom>
        </p:spPr>
        <p:txBody>
          <a:bodyPr vert="horz" lIns="91440" tIns="45720" rIns="91440" bIns="45720" rtlCol="0" anchor="t"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da-DK" sz="3000" b="1">
                <a:latin typeface="Montserrat"/>
              </a:rPr>
              <a:t>Grøn Pulje (VE-loven - obligatorisk)</a:t>
            </a:r>
            <a:endParaRPr lang="da-DK" sz="3000" b="1">
              <a:ea typeface="Calibri Light"/>
              <a:cs typeface="Calibri Light"/>
            </a:endParaRPr>
          </a:p>
          <a:p>
            <a:pPr>
              <a:lnSpc>
                <a:spcPct val="110000"/>
              </a:lnSpc>
            </a:pPr>
            <a:r>
              <a:rPr lang="da-DK" sz="2100" b="1">
                <a:latin typeface="Montserrat"/>
                <a:ea typeface="Calibri"/>
                <a:cs typeface="Times New Roman"/>
              </a:rPr>
              <a:t>Med den forventede kapacitet for projektet, kan lokalsamfundet omkring de to projektarealer for Struer- og Holstebro Kommune forvente en økonomisk ramme for den grønne pulje på op til 15.000.000 kr.</a:t>
            </a:r>
            <a:endParaRPr lang="da-DK" sz="2100" b="1">
              <a:latin typeface="Montserrat"/>
            </a:endParaRPr>
          </a:p>
          <a:p>
            <a:pPr>
              <a:lnSpc>
                <a:spcPct val="110000"/>
              </a:lnSpc>
            </a:pPr>
            <a:endParaRPr lang="da-DK" sz="3200" b="1">
              <a:latin typeface="Montserrat"/>
            </a:endParaRPr>
          </a:p>
          <a:p>
            <a:pPr>
              <a:lnSpc>
                <a:spcPct val="110000"/>
              </a:lnSpc>
            </a:pPr>
            <a:r>
              <a:rPr lang="da-DK" sz="3000" b="1">
                <a:latin typeface="Montserrat"/>
              </a:rPr>
              <a:t>Grøn Pulje+ (frivillig)</a:t>
            </a:r>
            <a:br>
              <a:rPr lang="da-DK" sz="3200" b="1">
                <a:latin typeface="Montserrat"/>
              </a:rPr>
            </a:br>
            <a:r>
              <a:rPr lang="da-DK" sz="1900" b="1">
                <a:latin typeface="Montserrat"/>
              </a:rPr>
              <a:t>Udover de i VE-loven pligtige økonomiske godtgørelser og kompensationer, arbejder partnerskabet yderligere for at sikre den lokale økonomi gennem; oprettelsen af en særlig pulje til lokalområdet. Puljen er tiltænkt lokale (radius af 4,5 km fra et VE-anlæg)</a:t>
            </a:r>
          </a:p>
          <a:p>
            <a:pPr>
              <a:lnSpc>
                <a:spcPct val="110000"/>
              </a:lnSpc>
            </a:pPr>
            <a:endParaRPr lang="da-DK" sz="2200" b="1">
              <a:latin typeface="Montserrat"/>
            </a:endParaRPr>
          </a:p>
          <a:p>
            <a:pPr>
              <a:lnSpc>
                <a:spcPct val="110000"/>
              </a:lnSpc>
            </a:pPr>
            <a:r>
              <a:rPr lang="da-DK" sz="1900" b="1">
                <a:latin typeface="Montserrat"/>
              </a:rPr>
              <a:t>I ansøgningen til Struer- og Holstebro Kommune er puljens størrelse angivet til 40.000 kr./MW. Det kan give en pulje på op til 4.000.000 kr. for begge kommuner</a:t>
            </a:r>
          </a:p>
          <a:p>
            <a:pPr>
              <a:lnSpc>
                <a:spcPct val="110000"/>
              </a:lnSpc>
            </a:pPr>
            <a:br>
              <a:rPr lang="da-DK" sz="2200" b="1">
                <a:latin typeface="Montserrat"/>
              </a:rPr>
            </a:br>
            <a:r>
              <a:rPr lang="da-DK" sz="1900" b="1">
                <a:latin typeface="Montserrat"/>
              </a:rPr>
              <a:t>Det forventes at puljen uddeles af projektets bestyrelse</a:t>
            </a:r>
          </a:p>
        </p:txBody>
      </p:sp>
    </p:spTree>
    <p:extLst>
      <p:ext uri="{BB962C8B-B14F-4D97-AF65-F5344CB8AC3E}">
        <p14:creationId xmlns:p14="http://schemas.microsoft.com/office/powerpoint/2010/main" val="12547949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2" name="Tekstfelt 1">
            <a:extLst>
              <a:ext uri="{FF2B5EF4-FFF2-40B4-BE49-F238E27FC236}">
                <a16:creationId xmlns:a16="http://schemas.microsoft.com/office/drawing/2014/main" id="{64047F29-813F-297F-1161-DBB23769A423}"/>
              </a:ext>
            </a:extLst>
          </p:cNvPr>
          <p:cNvSpPr txBox="1"/>
          <p:nvPr/>
        </p:nvSpPr>
        <p:spPr>
          <a:xfrm>
            <a:off x="658368" y="265176"/>
            <a:ext cx="7315200" cy="584775"/>
          </a:xfrm>
          <a:prstGeom prst="rect">
            <a:avLst/>
          </a:prstGeom>
          <a:noFill/>
        </p:spPr>
        <p:txBody>
          <a:bodyPr wrap="square" rtlCol="0">
            <a:spAutoFit/>
          </a:bodyPr>
          <a:lstStyle/>
          <a:p>
            <a:r>
              <a:rPr lang="da-DK" sz="3200" b="1">
                <a:latin typeface="Montserrat" panose="00000500000000000000" pitchFamily="2" charset="0"/>
              </a:rPr>
              <a:t>Grøn pulje ordningen</a:t>
            </a:r>
          </a:p>
        </p:txBody>
      </p:sp>
      <p:sp>
        <p:nvSpPr>
          <p:cNvPr id="3" name="Tekstfelt 2">
            <a:extLst>
              <a:ext uri="{FF2B5EF4-FFF2-40B4-BE49-F238E27FC236}">
                <a16:creationId xmlns:a16="http://schemas.microsoft.com/office/drawing/2014/main" id="{A8BF09EC-6D5C-FC30-F3F8-6B9D1AAF5331}"/>
              </a:ext>
            </a:extLst>
          </p:cNvPr>
          <p:cNvSpPr txBox="1"/>
          <p:nvPr/>
        </p:nvSpPr>
        <p:spPr>
          <a:xfrm>
            <a:off x="658367" y="767383"/>
            <a:ext cx="7315199" cy="738664"/>
          </a:xfrm>
          <a:prstGeom prst="rect">
            <a:avLst/>
          </a:prstGeom>
          <a:noFill/>
        </p:spPr>
        <p:txBody>
          <a:bodyPr wrap="square" lIns="91440" tIns="45720" rIns="91440" bIns="45720" rtlCol="0" anchor="t">
            <a:spAutoFit/>
          </a:bodyPr>
          <a:lstStyle/>
          <a:p>
            <a:r>
              <a:rPr lang="da-DK" sz="1400" b="1" dirty="0">
                <a:latin typeface="Montserrat"/>
              </a:rPr>
              <a:t>Ordningen administreres af Energistyrelsen</a:t>
            </a:r>
          </a:p>
          <a:p>
            <a:r>
              <a:rPr lang="da-DK" sz="1400" b="1" dirty="0">
                <a:latin typeface="Montserrat" panose="00000500000000000000" pitchFamily="2" charset="0"/>
              </a:rPr>
              <a:t>Der tages forbehold for overgangsordninger og ændringer i lovteksten</a:t>
            </a:r>
          </a:p>
          <a:p>
            <a:endParaRPr lang="da-DK" sz="1400" b="1" dirty="0">
              <a:latin typeface="Montserrat"/>
            </a:endParaRPr>
          </a:p>
        </p:txBody>
      </p:sp>
      <p:sp>
        <p:nvSpPr>
          <p:cNvPr id="5" name="Tekstfelt 4">
            <a:extLst>
              <a:ext uri="{FF2B5EF4-FFF2-40B4-BE49-F238E27FC236}">
                <a16:creationId xmlns:a16="http://schemas.microsoft.com/office/drawing/2014/main" id="{CF745227-5E13-6D08-8EBD-22DA7C75652D}"/>
              </a:ext>
            </a:extLst>
          </p:cNvPr>
          <p:cNvSpPr txBox="1"/>
          <p:nvPr/>
        </p:nvSpPr>
        <p:spPr>
          <a:xfrm>
            <a:off x="660846" y="1478311"/>
            <a:ext cx="4963596" cy="3908762"/>
          </a:xfrm>
          <a:prstGeom prst="rect">
            <a:avLst/>
          </a:prstGeom>
          <a:noFill/>
        </p:spPr>
        <p:txBody>
          <a:bodyPr wrap="square" lIns="91440" tIns="45720" rIns="91440" bIns="45720" rtlCol="0" anchor="t">
            <a:spAutoFit/>
          </a:bodyPr>
          <a:lstStyle/>
          <a:p>
            <a:r>
              <a:rPr lang="da-DK" b="1">
                <a:latin typeface="Montserrat"/>
              </a:rPr>
              <a:t>Vindmøllerne (12,6 MW)</a:t>
            </a:r>
          </a:p>
          <a:p>
            <a:endParaRPr lang="da-DK" b="1">
              <a:latin typeface="Montserrat" panose="00000500000000000000" pitchFamily="2" charset="0"/>
            </a:endParaRPr>
          </a:p>
          <a:p>
            <a:r>
              <a:rPr lang="da-DK" b="1">
                <a:latin typeface="Montserrat"/>
              </a:rPr>
              <a:t>Der gives 125.000 kr./MW ved opstilling af landvindmøller til en Grøn Pulje som administreres af Kommunen. Puljen skal bruges lokalt, og kan være med til at understøtte lokal udvikling</a:t>
            </a:r>
          </a:p>
          <a:p>
            <a:endParaRPr lang="da-DK" b="1">
              <a:latin typeface="Montserrat"/>
            </a:endParaRPr>
          </a:p>
          <a:p>
            <a:r>
              <a:rPr lang="da-DK" sz="1600" b="1">
                <a:latin typeface="Montserrat"/>
              </a:rPr>
              <a:t>Projektet vil derfor udløse ca. 1.500.000 kr. **</a:t>
            </a:r>
          </a:p>
          <a:p>
            <a:endParaRPr lang="da-DK" sz="1600">
              <a:latin typeface="Montserrat"/>
            </a:endParaRPr>
          </a:p>
          <a:p>
            <a:r>
              <a:rPr lang="da-DK" sz="1200" b="1">
                <a:latin typeface="Montserrat"/>
              </a:rPr>
              <a:t>*Der er indgået en politisk aftale om, at beløbet øges til 313.000 kr./MW. Forslaget er pt. under lovbehandling og forventes at træde i kraft 1. juli 2024.</a:t>
            </a:r>
          </a:p>
          <a:p>
            <a:endParaRPr lang="da-DK" sz="1200" b="1">
              <a:latin typeface="Montserrat" panose="00000500000000000000" pitchFamily="2" charset="0"/>
            </a:endParaRPr>
          </a:p>
          <a:p>
            <a:r>
              <a:rPr lang="da-DK" sz="1200" b="1">
                <a:latin typeface="Montserrat"/>
              </a:rPr>
              <a:t>** Hvis lovforslaget vedtages vil det beløb stige til ca.  3.900.000 kr.</a:t>
            </a:r>
          </a:p>
        </p:txBody>
      </p:sp>
      <p:sp>
        <p:nvSpPr>
          <p:cNvPr id="6" name="Tekstfelt 5">
            <a:extLst>
              <a:ext uri="{FF2B5EF4-FFF2-40B4-BE49-F238E27FC236}">
                <a16:creationId xmlns:a16="http://schemas.microsoft.com/office/drawing/2014/main" id="{62B956CE-7090-48C5-7A77-AD3C3E098C17}"/>
              </a:ext>
            </a:extLst>
          </p:cNvPr>
          <p:cNvSpPr txBox="1"/>
          <p:nvPr/>
        </p:nvSpPr>
        <p:spPr>
          <a:xfrm>
            <a:off x="6649988" y="1478311"/>
            <a:ext cx="4956474" cy="4031873"/>
          </a:xfrm>
          <a:prstGeom prst="rect">
            <a:avLst/>
          </a:prstGeom>
          <a:noFill/>
        </p:spPr>
        <p:txBody>
          <a:bodyPr wrap="square" lIns="91440" tIns="45720" rIns="91440" bIns="45720" rtlCol="0" anchor="t">
            <a:spAutoFit/>
          </a:bodyPr>
          <a:lstStyle/>
          <a:p>
            <a:r>
              <a:rPr lang="da-DK" b="1">
                <a:latin typeface="Montserrat"/>
              </a:rPr>
              <a:t>Solcelleparken (24,6 MW)</a:t>
            </a:r>
          </a:p>
          <a:p>
            <a:endParaRPr lang="da-DK">
              <a:latin typeface="Montserrat" panose="00000500000000000000" pitchFamily="2" charset="0"/>
            </a:endParaRPr>
          </a:p>
          <a:p>
            <a:r>
              <a:rPr lang="da-DK" b="1">
                <a:latin typeface="Montserrat"/>
              </a:rPr>
              <a:t>Der gives 40.000 kr./MW* ved opstilling af solceller. Puljen administreres af Kommunen. Puljen skal bruges lokalt, og kan være med til at understøtte lokal udvikling</a:t>
            </a:r>
          </a:p>
          <a:p>
            <a:endParaRPr lang="da-DK" sz="1200" b="1">
              <a:latin typeface="Montserrat"/>
            </a:endParaRPr>
          </a:p>
          <a:p>
            <a:r>
              <a:rPr lang="da-DK" sz="1600" b="1">
                <a:latin typeface="Montserrat"/>
              </a:rPr>
              <a:t>Projektet udløser derfor ca. 1.000.000 kr.**</a:t>
            </a:r>
          </a:p>
          <a:p>
            <a:endParaRPr lang="da-DK" b="1">
              <a:latin typeface="Montserrat" panose="00000500000000000000" pitchFamily="2" charset="0"/>
            </a:endParaRPr>
          </a:p>
          <a:p>
            <a:r>
              <a:rPr lang="da-DK" sz="1200" b="1">
                <a:latin typeface="Montserrat"/>
              </a:rPr>
              <a:t>*Der er indgået en politisk aftale om, at beløbet øges til 125.000 kr./MW. Forslaget er pt. under lovbehandling og forventes at træde i kraft 1. juli 2024.</a:t>
            </a:r>
          </a:p>
          <a:p>
            <a:endParaRPr lang="da-DK" sz="1200" b="1">
              <a:latin typeface="Montserrat" panose="00000500000000000000" pitchFamily="2" charset="0"/>
            </a:endParaRPr>
          </a:p>
          <a:p>
            <a:r>
              <a:rPr lang="da-DK" sz="1200" b="1">
                <a:latin typeface="Montserrat"/>
              </a:rPr>
              <a:t>** Hvis lovforslaget vedtages vil det beløb stige til ca. 3.000.000 kr.</a:t>
            </a:r>
          </a:p>
          <a:p>
            <a:endParaRPr lang="da-DK" sz="1200" b="1">
              <a:latin typeface="Montserrat" panose="00000500000000000000" pitchFamily="2" charset="0"/>
            </a:endParaRPr>
          </a:p>
        </p:txBody>
      </p:sp>
    </p:spTree>
    <p:extLst>
      <p:ext uri="{BB962C8B-B14F-4D97-AF65-F5344CB8AC3E}">
        <p14:creationId xmlns:p14="http://schemas.microsoft.com/office/powerpoint/2010/main" val="33403368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4" name="Titel 3">
            <a:extLst>
              <a:ext uri="{FF2B5EF4-FFF2-40B4-BE49-F238E27FC236}">
                <a16:creationId xmlns:a16="http://schemas.microsoft.com/office/drawing/2014/main" id="{24151494-640F-47AC-4648-AC8038BD7798}"/>
              </a:ext>
            </a:extLst>
          </p:cNvPr>
          <p:cNvSpPr>
            <a:spLocks noGrp="1"/>
          </p:cNvSpPr>
          <p:nvPr>
            <p:ph type="title"/>
          </p:nvPr>
        </p:nvSpPr>
        <p:spPr>
          <a:xfrm>
            <a:off x="284334" y="220682"/>
            <a:ext cx="10515600" cy="1325563"/>
          </a:xfrm>
        </p:spPr>
        <p:txBody>
          <a:bodyPr vert="horz" lIns="91440" tIns="45720" rIns="91440" bIns="45720" rtlCol="0" anchor="ctr">
            <a:noAutofit/>
          </a:bodyPr>
          <a:lstStyle/>
          <a:p>
            <a:r>
              <a:rPr lang="da-DK" sz="3200" b="1">
                <a:latin typeface="Montserrat"/>
              </a:rPr>
              <a:t>Grovskitse for lokalområdet ved Grydholt, Tvis</a:t>
            </a:r>
            <a:br>
              <a:rPr lang="da-DK" sz="3200" b="1">
                <a:latin typeface="Montserrat"/>
              </a:rPr>
            </a:br>
            <a:r>
              <a:rPr lang="da-DK" sz="1800" b="1">
                <a:latin typeface="Montserrat"/>
              </a:rPr>
              <a:t>(4,5 km radius)</a:t>
            </a:r>
            <a:br>
              <a:rPr lang="da-DK" sz="3200" b="1">
                <a:latin typeface="Montserrat"/>
              </a:rPr>
            </a:br>
            <a:endParaRPr lang="da-DK" sz="3200" b="1">
              <a:latin typeface="Montserrat"/>
            </a:endParaRPr>
          </a:p>
        </p:txBody>
      </p:sp>
      <p:pic>
        <p:nvPicPr>
          <p:cNvPr id="5" name="Billede 4">
            <a:extLst>
              <a:ext uri="{FF2B5EF4-FFF2-40B4-BE49-F238E27FC236}">
                <a16:creationId xmlns:a16="http://schemas.microsoft.com/office/drawing/2014/main" id="{97E1D6C2-855B-1114-475D-99ADBC778155}"/>
              </a:ext>
            </a:extLst>
          </p:cNvPr>
          <p:cNvPicPr>
            <a:picLocks noChangeAspect="1"/>
          </p:cNvPicPr>
          <p:nvPr/>
        </p:nvPicPr>
        <p:blipFill>
          <a:blip r:embed="rId4"/>
          <a:stretch>
            <a:fillRect/>
          </a:stretch>
        </p:blipFill>
        <p:spPr>
          <a:xfrm>
            <a:off x="3744168" y="881507"/>
            <a:ext cx="8169046" cy="5039069"/>
          </a:xfrm>
          <a:prstGeom prst="rect">
            <a:avLst/>
          </a:prstGeom>
        </p:spPr>
      </p:pic>
      <p:sp>
        <p:nvSpPr>
          <p:cNvPr id="3" name="Tekstfelt 2">
            <a:extLst>
              <a:ext uri="{FF2B5EF4-FFF2-40B4-BE49-F238E27FC236}">
                <a16:creationId xmlns:a16="http://schemas.microsoft.com/office/drawing/2014/main" id="{94381FA2-ABCF-5ED2-08FF-21E14D1B4EAB}"/>
              </a:ext>
            </a:extLst>
          </p:cNvPr>
          <p:cNvSpPr txBox="1"/>
          <p:nvPr/>
        </p:nvSpPr>
        <p:spPr>
          <a:xfrm>
            <a:off x="4781240" y="2862432"/>
            <a:ext cx="6094902" cy="1077218"/>
          </a:xfrm>
          <a:prstGeom prst="rect">
            <a:avLst/>
          </a:prstGeom>
          <a:noFill/>
        </p:spPr>
        <p:txBody>
          <a:bodyPr wrap="square">
            <a:spAutoFit/>
          </a:bodyPr>
          <a:lstStyle/>
          <a:p>
            <a:pPr algn="ctr"/>
            <a:r>
              <a:rPr kumimoji="0" lang="da-DK" sz="3200" b="1" i="0" u="none" strike="noStrike" kern="1200" cap="none" spc="0" normalizeH="0" baseline="0" noProof="0">
                <a:ln>
                  <a:noFill/>
                </a:ln>
                <a:solidFill>
                  <a:prstClr val="black"/>
                </a:solidFill>
                <a:effectLst/>
                <a:uLnTx/>
                <a:uFillTx/>
                <a:latin typeface="Texta Alt Bold"/>
                <a:ea typeface="+mn-ea"/>
                <a:cs typeface="+mn-cs"/>
              </a:rPr>
              <a:t>Grøn Pulje+</a:t>
            </a:r>
            <a:br>
              <a:rPr kumimoji="0" lang="da-DK" sz="3200" b="1" i="0" u="none" strike="noStrike" kern="1200" cap="none" spc="0" normalizeH="0" baseline="0" noProof="0">
                <a:ln>
                  <a:noFill/>
                </a:ln>
                <a:solidFill>
                  <a:prstClr val="black"/>
                </a:solidFill>
                <a:effectLst/>
                <a:uLnTx/>
                <a:uFillTx/>
                <a:latin typeface="Texta Alt Bold"/>
                <a:ea typeface="+mn-ea"/>
                <a:cs typeface="+mn-cs"/>
              </a:rPr>
            </a:br>
            <a:r>
              <a:rPr kumimoji="0" lang="da-DK" sz="3200" b="1" i="0" u="none" strike="noStrike" kern="1200" cap="none" spc="0" normalizeH="0" baseline="0" noProof="0">
                <a:ln>
                  <a:noFill/>
                </a:ln>
                <a:solidFill>
                  <a:prstClr val="black"/>
                </a:solidFill>
                <a:effectLst/>
                <a:uLnTx/>
                <a:uFillTx/>
                <a:latin typeface="Texta Alt Bold"/>
                <a:ea typeface="+mn-ea"/>
                <a:cs typeface="+mn-cs"/>
              </a:rPr>
              <a:t>(frivillig)</a:t>
            </a:r>
            <a:endParaRPr lang="da-DK"/>
          </a:p>
        </p:txBody>
      </p:sp>
    </p:spTree>
    <p:extLst>
      <p:ext uri="{BB962C8B-B14F-4D97-AF65-F5344CB8AC3E}">
        <p14:creationId xmlns:p14="http://schemas.microsoft.com/office/powerpoint/2010/main" val="4091908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Dagsorden for mødet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38200" y="1690688"/>
            <a:ext cx="10515600" cy="4351338"/>
          </a:xfrm>
        </p:spPr>
        <p:txBody>
          <a:bodyPr vert="horz" lIns="91440" tIns="45720" rIns="91440" bIns="45720" rtlCol="0" anchor="t">
            <a:noAutofit/>
          </a:bodyPr>
          <a:lstStyle/>
          <a:p>
            <a:pPr>
              <a:lnSpc>
                <a:spcPct val="100000"/>
              </a:lnSpc>
            </a:pPr>
            <a:r>
              <a:rPr lang="da-DK" b="1">
                <a:latin typeface="Montserrat"/>
              </a:rPr>
              <a:t>Kort præsentation af projektudviklere</a:t>
            </a:r>
            <a:endParaRPr lang="da-DK">
              <a:ea typeface="Calibri" panose="020F0502020204030204"/>
              <a:cs typeface="Calibri" panose="020F0502020204030204"/>
            </a:endParaRPr>
          </a:p>
          <a:p>
            <a:pPr>
              <a:lnSpc>
                <a:spcPct val="100000"/>
              </a:lnSpc>
            </a:pPr>
            <a:r>
              <a:rPr lang="da-DK" b="1">
                <a:latin typeface="Montserrat"/>
              </a:rPr>
              <a:t>Fortælle om projektet</a:t>
            </a:r>
          </a:p>
          <a:p>
            <a:pPr>
              <a:lnSpc>
                <a:spcPct val="100000"/>
              </a:lnSpc>
            </a:pPr>
            <a:r>
              <a:rPr lang="da-DK" b="1">
                <a:latin typeface="Montserrat"/>
              </a:rPr>
              <a:t>Fortælle om de muligheder der er for lokalområdet</a:t>
            </a:r>
          </a:p>
          <a:p>
            <a:pPr>
              <a:lnSpc>
                <a:spcPct val="100000"/>
              </a:lnSpc>
            </a:pPr>
            <a:r>
              <a:rPr lang="da-DK" b="1">
                <a:latin typeface="Montserrat"/>
              </a:rPr>
              <a:t>Medejerskab</a:t>
            </a:r>
          </a:p>
          <a:p>
            <a:pPr>
              <a:lnSpc>
                <a:spcPct val="100000"/>
              </a:lnSpc>
            </a:pPr>
            <a:r>
              <a:rPr lang="da-DK" b="1">
                <a:latin typeface="Montserrat"/>
              </a:rPr>
              <a:t>Den videre proces</a:t>
            </a:r>
          </a:p>
          <a:p>
            <a:pPr>
              <a:lnSpc>
                <a:spcPct val="100000"/>
              </a:lnSpc>
            </a:pPr>
            <a:r>
              <a:rPr lang="da-DK" b="1">
                <a:latin typeface="Montserrat"/>
              </a:rPr>
              <a:t>Mulighed for at stille spørgsmål</a:t>
            </a:r>
          </a:p>
          <a:p>
            <a:pPr>
              <a:lnSpc>
                <a:spcPct val="100000"/>
              </a:lnSpc>
            </a:pPr>
            <a:r>
              <a:rPr lang="da-DK" b="1">
                <a:latin typeface="Montserrat"/>
              </a:rPr>
              <a:t>Modtage inputs</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594125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Dagsorden for mødet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38200" y="1690688"/>
            <a:ext cx="10515600" cy="4351338"/>
          </a:xfrm>
        </p:spPr>
        <p:txBody>
          <a:bodyPr vert="horz" lIns="91440" tIns="45720" rIns="91440" bIns="45720" rtlCol="0" anchor="t">
            <a:noAutofit/>
          </a:bodyPr>
          <a:lstStyle/>
          <a:p>
            <a:pPr>
              <a:lnSpc>
                <a:spcPct val="100000"/>
              </a:lnSpc>
            </a:pPr>
            <a:r>
              <a:rPr lang="da-DK" b="1">
                <a:solidFill>
                  <a:schemeClr val="bg2">
                    <a:lumMod val="75000"/>
                  </a:schemeClr>
                </a:solidFill>
                <a:latin typeface="Montserrat"/>
              </a:rPr>
              <a:t>Kort præsentation af projektudviklere</a:t>
            </a:r>
            <a:endParaRPr lang="da-DK"/>
          </a:p>
          <a:p>
            <a:pPr>
              <a:lnSpc>
                <a:spcPct val="100000"/>
              </a:lnSpc>
            </a:pPr>
            <a:r>
              <a:rPr lang="da-DK" b="1">
                <a:solidFill>
                  <a:schemeClr val="bg2">
                    <a:lumMod val="75000"/>
                  </a:schemeClr>
                </a:solidFill>
                <a:latin typeface="Montserrat"/>
              </a:rPr>
              <a:t>Fortælle om projektet</a:t>
            </a:r>
          </a:p>
          <a:p>
            <a:pPr>
              <a:lnSpc>
                <a:spcPct val="100000"/>
              </a:lnSpc>
            </a:pPr>
            <a:r>
              <a:rPr lang="da-DK" b="1">
                <a:solidFill>
                  <a:schemeClr val="bg2">
                    <a:lumMod val="75000"/>
                  </a:schemeClr>
                </a:solidFill>
                <a:latin typeface="Montserrat"/>
              </a:rPr>
              <a:t>Fortælle om de muligheder der er for lokalområdet</a:t>
            </a:r>
          </a:p>
          <a:p>
            <a:pPr>
              <a:lnSpc>
                <a:spcPct val="100000"/>
              </a:lnSpc>
            </a:pPr>
            <a:r>
              <a:rPr lang="da-DK" b="1">
                <a:latin typeface="Montserrat"/>
              </a:rPr>
              <a:t>Medejerskab</a:t>
            </a:r>
          </a:p>
          <a:p>
            <a:pPr>
              <a:lnSpc>
                <a:spcPct val="100000"/>
              </a:lnSpc>
            </a:pPr>
            <a:r>
              <a:rPr lang="da-DK" b="1">
                <a:solidFill>
                  <a:schemeClr val="bg2">
                    <a:lumMod val="75000"/>
                  </a:schemeClr>
                </a:solidFill>
                <a:latin typeface="Montserrat"/>
              </a:rPr>
              <a:t>Den videre proces</a:t>
            </a:r>
          </a:p>
          <a:p>
            <a:pPr>
              <a:lnSpc>
                <a:spcPct val="100000"/>
              </a:lnSpc>
            </a:pPr>
            <a:r>
              <a:rPr lang="da-DK" b="1">
                <a:solidFill>
                  <a:schemeClr val="bg2">
                    <a:lumMod val="75000"/>
                  </a:schemeClr>
                </a:solidFill>
                <a:latin typeface="Montserrat"/>
              </a:rPr>
              <a:t>Mulighed for at stille spørgsmål</a:t>
            </a:r>
          </a:p>
          <a:p>
            <a:pPr>
              <a:lnSpc>
                <a:spcPct val="100000"/>
              </a:lnSpc>
            </a:pPr>
            <a:r>
              <a:rPr lang="da-DK" b="1">
                <a:solidFill>
                  <a:schemeClr val="bg2">
                    <a:lumMod val="75000"/>
                  </a:schemeClr>
                </a:solidFill>
                <a:latin typeface="Montserrat"/>
              </a:rPr>
              <a:t>Modtage inputs</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7194226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Lokalt medejerskab</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97766"/>
            <a:ext cx="7560579" cy="1080518"/>
          </a:xfrm>
          <a:prstGeom prst="rect">
            <a:avLst/>
          </a:prstGeom>
        </p:spPr>
      </p:pic>
      <p:grpSp>
        <p:nvGrpSpPr>
          <p:cNvPr id="2" name="Group 53">
            <a:extLst>
              <a:ext uri="{FF2B5EF4-FFF2-40B4-BE49-F238E27FC236}">
                <a16:creationId xmlns:a16="http://schemas.microsoft.com/office/drawing/2014/main" id="{90A6519D-5435-A147-54DE-B7ED7F812C3C}"/>
              </a:ext>
            </a:extLst>
          </p:cNvPr>
          <p:cNvGrpSpPr/>
          <p:nvPr/>
        </p:nvGrpSpPr>
        <p:grpSpPr>
          <a:xfrm>
            <a:off x="5972790" y="1852790"/>
            <a:ext cx="5371753" cy="4000992"/>
            <a:chOff x="3941492" y="1514203"/>
            <a:chExt cx="4895559" cy="3829594"/>
          </a:xfrm>
        </p:grpSpPr>
        <p:sp>
          <p:nvSpPr>
            <p:cNvPr id="3" name="TextBox 21">
              <a:extLst>
                <a:ext uri="{FF2B5EF4-FFF2-40B4-BE49-F238E27FC236}">
                  <a16:creationId xmlns:a16="http://schemas.microsoft.com/office/drawing/2014/main" id="{A66E3370-2EE0-754A-1C9C-4B03A2C16AA0}"/>
                </a:ext>
              </a:extLst>
            </p:cNvPr>
            <p:cNvSpPr txBox="1"/>
            <p:nvPr/>
          </p:nvSpPr>
          <p:spPr>
            <a:xfrm>
              <a:off x="4742605" y="1514203"/>
              <a:ext cx="3294448" cy="44188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prstClr val="black"/>
                  </a:solidFill>
                  <a:effectLst/>
                  <a:uLnTx/>
                  <a:uFillTx/>
                  <a:latin typeface="Montserrat"/>
                </a:rPr>
                <a:t>Ejerstruktur</a:t>
              </a:r>
              <a:endParaRPr lang="da-DK" sz="2400" b="1" i="0" u="none" strike="noStrike" kern="1200" cap="none" spc="0" normalizeH="0" baseline="0" noProof="0">
                <a:ln>
                  <a:noFill/>
                </a:ln>
                <a:solidFill>
                  <a:prstClr val="black"/>
                </a:solidFill>
                <a:effectLst/>
                <a:uLnTx/>
                <a:uFillTx/>
                <a:latin typeface="Montserrat"/>
              </a:endParaRPr>
            </a:p>
          </p:txBody>
        </p:sp>
        <p:sp>
          <p:nvSpPr>
            <p:cNvPr id="5" name="Rectangle 23">
              <a:extLst>
                <a:ext uri="{FF2B5EF4-FFF2-40B4-BE49-F238E27FC236}">
                  <a16:creationId xmlns:a16="http://schemas.microsoft.com/office/drawing/2014/main" id="{04DBBA53-1E1B-5675-7BA8-B9332A653450}"/>
                </a:ext>
              </a:extLst>
            </p:cNvPr>
            <p:cNvSpPr/>
            <p:nvPr/>
          </p:nvSpPr>
          <p:spPr>
            <a:xfrm>
              <a:off x="3941492" y="3732794"/>
              <a:ext cx="1800000" cy="369332"/>
            </a:xfrm>
            <a:custGeom>
              <a:avLst/>
              <a:gdLst>
                <a:gd name="connsiteX0" fmla="*/ 0 w 1800000"/>
                <a:gd name="connsiteY0" fmla="*/ 0 h 369332"/>
                <a:gd name="connsiteX1" fmla="*/ 564000 w 1800000"/>
                <a:gd name="connsiteY1" fmla="*/ 0 h 369332"/>
                <a:gd name="connsiteX2" fmla="*/ 1146000 w 1800000"/>
                <a:gd name="connsiteY2" fmla="*/ 0 h 369332"/>
                <a:gd name="connsiteX3" fmla="*/ 1800000 w 1800000"/>
                <a:gd name="connsiteY3" fmla="*/ 0 h 369332"/>
                <a:gd name="connsiteX4" fmla="*/ 1800000 w 1800000"/>
                <a:gd name="connsiteY4" fmla="*/ 369332 h 369332"/>
                <a:gd name="connsiteX5" fmla="*/ 1236000 w 1800000"/>
                <a:gd name="connsiteY5" fmla="*/ 369332 h 369332"/>
                <a:gd name="connsiteX6" fmla="*/ 618000 w 1800000"/>
                <a:gd name="connsiteY6" fmla="*/ 369332 h 369332"/>
                <a:gd name="connsiteX7" fmla="*/ 0 w 1800000"/>
                <a:gd name="connsiteY7" fmla="*/ 369332 h 369332"/>
                <a:gd name="connsiteX8" fmla="*/ 0 w 1800000"/>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0" h="369332" fill="none" extrusionOk="0">
                  <a:moveTo>
                    <a:pt x="0" y="0"/>
                  </a:moveTo>
                  <a:cubicBezTo>
                    <a:pt x="123388" y="16754"/>
                    <a:pt x="368808" y="2459"/>
                    <a:pt x="564000" y="0"/>
                  </a:cubicBezTo>
                  <a:cubicBezTo>
                    <a:pt x="759192" y="-2459"/>
                    <a:pt x="954597" y="8924"/>
                    <a:pt x="1146000" y="0"/>
                  </a:cubicBezTo>
                  <a:cubicBezTo>
                    <a:pt x="1337403" y="-8924"/>
                    <a:pt x="1525988" y="-31194"/>
                    <a:pt x="1800000" y="0"/>
                  </a:cubicBezTo>
                  <a:cubicBezTo>
                    <a:pt x="1809856" y="119482"/>
                    <a:pt x="1786831" y="243813"/>
                    <a:pt x="1800000" y="369332"/>
                  </a:cubicBezTo>
                  <a:cubicBezTo>
                    <a:pt x="1631967" y="371644"/>
                    <a:pt x="1497750" y="372213"/>
                    <a:pt x="1236000" y="369332"/>
                  </a:cubicBezTo>
                  <a:cubicBezTo>
                    <a:pt x="974250" y="366451"/>
                    <a:pt x="794071" y="339553"/>
                    <a:pt x="618000" y="369332"/>
                  </a:cubicBezTo>
                  <a:cubicBezTo>
                    <a:pt x="441929" y="399111"/>
                    <a:pt x="256211" y="395761"/>
                    <a:pt x="0" y="369332"/>
                  </a:cubicBezTo>
                  <a:cubicBezTo>
                    <a:pt x="10814" y="254434"/>
                    <a:pt x="6270" y="114744"/>
                    <a:pt x="0" y="0"/>
                  </a:cubicBezTo>
                  <a:close/>
                </a:path>
                <a:path w="1800000" h="369332" stroke="0" extrusionOk="0">
                  <a:moveTo>
                    <a:pt x="0" y="0"/>
                  </a:moveTo>
                  <a:cubicBezTo>
                    <a:pt x="278551" y="17936"/>
                    <a:pt x="474796" y="-12289"/>
                    <a:pt x="636000" y="0"/>
                  </a:cubicBezTo>
                  <a:cubicBezTo>
                    <a:pt x="797204" y="12289"/>
                    <a:pt x="1048539" y="-8851"/>
                    <a:pt x="1182000" y="0"/>
                  </a:cubicBezTo>
                  <a:cubicBezTo>
                    <a:pt x="1315461" y="8851"/>
                    <a:pt x="1627778" y="-24646"/>
                    <a:pt x="1800000" y="0"/>
                  </a:cubicBezTo>
                  <a:cubicBezTo>
                    <a:pt x="1782939" y="132663"/>
                    <a:pt x="1809250" y="283488"/>
                    <a:pt x="1800000" y="369332"/>
                  </a:cubicBezTo>
                  <a:cubicBezTo>
                    <a:pt x="1595782" y="377013"/>
                    <a:pt x="1370961" y="385825"/>
                    <a:pt x="1254000" y="369332"/>
                  </a:cubicBezTo>
                  <a:cubicBezTo>
                    <a:pt x="1137039" y="352839"/>
                    <a:pt x="840218" y="371877"/>
                    <a:pt x="618000" y="369332"/>
                  </a:cubicBezTo>
                  <a:cubicBezTo>
                    <a:pt x="395782" y="366787"/>
                    <a:pt x="197966" y="350990"/>
                    <a:pt x="0" y="369332"/>
                  </a:cubicBezTo>
                  <a:cubicBezTo>
                    <a:pt x="8406" y="268386"/>
                    <a:pt x="-7189" y="92205"/>
                    <a:pt x="0" y="0"/>
                  </a:cubicBezTo>
                  <a:close/>
                </a:path>
              </a:pathLst>
            </a:custGeom>
            <a:solidFill>
              <a:schemeClr val="tx1">
                <a:lumMod val="50000"/>
                <a:lumOff val="50000"/>
              </a:schemeClr>
            </a:solidFill>
            <a:ln>
              <a:solidFill>
                <a:schemeClr val="tx1"/>
              </a:solidFill>
              <a:extLst>
                <a:ext uri="{C807C97D-BFC1-408E-A445-0C87EB9F89A2}">
                  <ask:lineSketchStyleProps xmlns:ask="http://schemas.microsoft.com/office/drawing/2018/sketchyshapes" sd="379407152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prstClr val="black"/>
                  </a:solidFill>
                  <a:effectLst/>
                  <a:uLnTx/>
                  <a:uFillTx/>
                  <a:latin typeface="Texta Alt Book" panose="02000000000000000000" pitchFamily="50" charset="0"/>
                  <a:ea typeface="+mn-ea"/>
                  <a:cs typeface="+mn-cs"/>
                </a:rPr>
                <a:t>40%</a:t>
              </a:r>
            </a:p>
          </p:txBody>
        </p:sp>
        <p:sp>
          <p:nvSpPr>
            <p:cNvPr id="6" name="Rectangle 24">
              <a:extLst>
                <a:ext uri="{FF2B5EF4-FFF2-40B4-BE49-F238E27FC236}">
                  <a16:creationId xmlns:a16="http://schemas.microsoft.com/office/drawing/2014/main" id="{D8657207-9E01-F20E-A9FF-C7817C0F7DBD}"/>
                </a:ext>
              </a:extLst>
            </p:cNvPr>
            <p:cNvSpPr/>
            <p:nvPr/>
          </p:nvSpPr>
          <p:spPr>
            <a:xfrm>
              <a:off x="5746717" y="3727774"/>
              <a:ext cx="900000" cy="369332"/>
            </a:xfrm>
            <a:custGeom>
              <a:avLst/>
              <a:gdLst>
                <a:gd name="connsiteX0" fmla="*/ 0 w 900000"/>
                <a:gd name="connsiteY0" fmla="*/ 0 h 369332"/>
                <a:gd name="connsiteX1" fmla="*/ 432000 w 900000"/>
                <a:gd name="connsiteY1" fmla="*/ 0 h 369332"/>
                <a:gd name="connsiteX2" fmla="*/ 900000 w 900000"/>
                <a:gd name="connsiteY2" fmla="*/ 0 h 369332"/>
                <a:gd name="connsiteX3" fmla="*/ 900000 w 900000"/>
                <a:gd name="connsiteY3" fmla="*/ 369332 h 369332"/>
                <a:gd name="connsiteX4" fmla="*/ 468000 w 900000"/>
                <a:gd name="connsiteY4" fmla="*/ 369332 h 369332"/>
                <a:gd name="connsiteX5" fmla="*/ 0 w 900000"/>
                <a:gd name="connsiteY5" fmla="*/ 369332 h 369332"/>
                <a:gd name="connsiteX6" fmla="*/ 0 w 900000"/>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000" h="369332" fill="none" extrusionOk="0">
                  <a:moveTo>
                    <a:pt x="0" y="0"/>
                  </a:moveTo>
                  <a:cubicBezTo>
                    <a:pt x="180757" y="2093"/>
                    <a:pt x="298483" y="9482"/>
                    <a:pt x="432000" y="0"/>
                  </a:cubicBezTo>
                  <a:cubicBezTo>
                    <a:pt x="565517" y="-9482"/>
                    <a:pt x="688527" y="-2049"/>
                    <a:pt x="900000" y="0"/>
                  </a:cubicBezTo>
                  <a:cubicBezTo>
                    <a:pt x="900444" y="77020"/>
                    <a:pt x="894702" y="186667"/>
                    <a:pt x="900000" y="369332"/>
                  </a:cubicBezTo>
                  <a:cubicBezTo>
                    <a:pt x="745436" y="348504"/>
                    <a:pt x="669631" y="351953"/>
                    <a:pt x="468000" y="369332"/>
                  </a:cubicBezTo>
                  <a:cubicBezTo>
                    <a:pt x="266369" y="386711"/>
                    <a:pt x="196834" y="348690"/>
                    <a:pt x="0" y="369332"/>
                  </a:cubicBezTo>
                  <a:cubicBezTo>
                    <a:pt x="8697" y="292210"/>
                    <a:pt x="-13597" y="126911"/>
                    <a:pt x="0" y="0"/>
                  </a:cubicBezTo>
                  <a:close/>
                </a:path>
                <a:path w="900000" h="369332" stroke="0" extrusionOk="0">
                  <a:moveTo>
                    <a:pt x="0" y="0"/>
                  </a:moveTo>
                  <a:cubicBezTo>
                    <a:pt x="126149" y="-10349"/>
                    <a:pt x="252516" y="-17997"/>
                    <a:pt x="423000" y="0"/>
                  </a:cubicBezTo>
                  <a:cubicBezTo>
                    <a:pt x="593484" y="17997"/>
                    <a:pt x="730566" y="-15536"/>
                    <a:pt x="900000" y="0"/>
                  </a:cubicBezTo>
                  <a:cubicBezTo>
                    <a:pt x="893683" y="82414"/>
                    <a:pt x="904333" y="246435"/>
                    <a:pt x="900000" y="369332"/>
                  </a:cubicBezTo>
                  <a:cubicBezTo>
                    <a:pt x="773065" y="355189"/>
                    <a:pt x="559071" y="384857"/>
                    <a:pt x="441000" y="369332"/>
                  </a:cubicBezTo>
                  <a:cubicBezTo>
                    <a:pt x="322929" y="353807"/>
                    <a:pt x="113000" y="382724"/>
                    <a:pt x="0" y="369332"/>
                  </a:cubicBezTo>
                  <a:cubicBezTo>
                    <a:pt x="-4533" y="200994"/>
                    <a:pt x="1439" y="168643"/>
                    <a:pt x="0" y="0"/>
                  </a:cubicBezTo>
                  <a:close/>
                </a:path>
              </a:pathLst>
            </a:custGeom>
            <a:solidFill>
              <a:schemeClr val="accent1"/>
            </a:solidFill>
            <a:ln>
              <a:solidFill>
                <a:schemeClr val="tx1"/>
              </a:solidFill>
              <a:extLst>
                <a:ext uri="{C807C97D-BFC1-408E-A445-0C87EB9F89A2}">
                  <ask:lineSketchStyleProps xmlns:ask="http://schemas.microsoft.com/office/drawing/2018/sketchyshapes" sd="2421688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prstClr val="black"/>
                  </a:solidFill>
                  <a:effectLst/>
                  <a:uLnTx/>
                  <a:uFillTx/>
                  <a:latin typeface="Texta Alt Book" panose="02000000000000000000" pitchFamily="50" charset="0"/>
                  <a:ea typeface="+mn-ea"/>
                  <a:cs typeface="+mn-cs"/>
                </a:rPr>
                <a:t>20%</a:t>
              </a:r>
            </a:p>
          </p:txBody>
        </p:sp>
        <p:sp>
          <p:nvSpPr>
            <p:cNvPr id="7" name="Rectangle 25">
              <a:extLst>
                <a:ext uri="{FF2B5EF4-FFF2-40B4-BE49-F238E27FC236}">
                  <a16:creationId xmlns:a16="http://schemas.microsoft.com/office/drawing/2014/main" id="{2C305C74-2903-CC0E-7D73-B8062B08B441}"/>
                </a:ext>
              </a:extLst>
            </p:cNvPr>
            <p:cNvSpPr/>
            <p:nvPr/>
          </p:nvSpPr>
          <p:spPr>
            <a:xfrm>
              <a:off x="7561374" y="3727403"/>
              <a:ext cx="712592" cy="369332"/>
            </a:xfrm>
            <a:custGeom>
              <a:avLst/>
              <a:gdLst>
                <a:gd name="connsiteX0" fmla="*/ 0 w 712592"/>
                <a:gd name="connsiteY0" fmla="*/ 0 h 369332"/>
                <a:gd name="connsiteX1" fmla="*/ 334918 w 712592"/>
                <a:gd name="connsiteY1" fmla="*/ 0 h 369332"/>
                <a:gd name="connsiteX2" fmla="*/ 712592 w 712592"/>
                <a:gd name="connsiteY2" fmla="*/ 0 h 369332"/>
                <a:gd name="connsiteX3" fmla="*/ 712592 w 712592"/>
                <a:gd name="connsiteY3" fmla="*/ 369332 h 369332"/>
                <a:gd name="connsiteX4" fmla="*/ 370548 w 712592"/>
                <a:gd name="connsiteY4" fmla="*/ 369332 h 369332"/>
                <a:gd name="connsiteX5" fmla="*/ 0 w 712592"/>
                <a:gd name="connsiteY5" fmla="*/ 369332 h 369332"/>
                <a:gd name="connsiteX6" fmla="*/ 0 w 712592"/>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592" h="369332" fill="none" extrusionOk="0">
                  <a:moveTo>
                    <a:pt x="0" y="0"/>
                  </a:moveTo>
                  <a:cubicBezTo>
                    <a:pt x="90671" y="-12498"/>
                    <a:pt x="262206" y="-3351"/>
                    <a:pt x="334918" y="0"/>
                  </a:cubicBezTo>
                  <a:cubicBezTo>
                    <a:pt x="407630" y="3351"/>
                    <a:pt x="551318" y="-8900"/>
                    <a:pt x="712592" y="0"/>
                  </a:cubicBezTo>
                  <a:cubicBezTo>
                    <a:pt x="725392" y="107504"/>
                    <a:pt x="730797" y="217297"/>
                    <a:pt x="712592" y="369332"/>
                  </a:cubicBezTo>
                  <a:cubicBezTo>
                    <a:pt x="579231" y="375747"/>
                    <a:pt x="510949" y="377152"/>
                    <a:pt x="370548" y="369332"/>
                  </a:cubicBezTo>
                  <a:cubicBezTo>
                    <a:pt x="230147" y="361512"/>
                    <a:pt x="176550" y="365043"/>
                    <a:pt x="0" y="369332"/>
                  </a:cubicBezTo>
                  <a:cubicBezTo>
                    <a:pt x="4389" y="233748"/>
                    <a:pt x="4403" y="97432"/>
                    <a:pt x="0" y="0"/>
                  </a:cubicBezTo>
                  <a:close/>
                </a:path>
                <a:path w="712592" h="369332" stroke="0" extrusionOk="0">
                  <a:moveTo>
                    <a:pt x="0" y="0"/>
                  </a:moveTo>
                  <a:cubicBezTo>
                    <a:pt x="114269" y="5519"/>
                    <a:pt x="272824" y="15100"/>
                    <a:pt x="342044" y="0"/>
                  </a:cubicBezTo>
                  <a:cubicBezTo>
                    <a:pt x="411264" y="-15100"/>
                    <a:pt x="550162" y="-1827"/>
                    <a:pt x="712592" y="0"/>
                  </a:cubicBezTo>
                  <a:cubicBezTo>
                    <a:pt x="700114" y="155510"/>
                    <a:pt x="727253" y="212860"/>
                    <a:pt x="712592" y="369332"/>
                  </a:cubicBezTo>
                  <a:cubicBezTo>
                    <a:pt x="619056" y="362022"/>
                    <a:pt x="543829" y="369816"/>
                    <a:pt x="377674" y="369332"/>
                  </a:cubicBezTo>
                  <a:cubicBezTo>
                    <a:pt x="211519" y="368848"/>
                    <a:pt x="186041" y="367069"/>
                    <a:pt x="0" y="369332"/>
                  </a:cubicBezTo>
                  <a:cubicBezTo>
                    <a:pt x="-3266" y="231908"/>
                    <a:pt x="6819" y="112602"/>
                    <a:pt x="0" y="0"/>
                  </a:cubicBezTo>
                  <a:close/>
                </a:path>
              </a:pathLst>
            </a:custGeom>
            <a:solidFill>
              <a:schemeClr val="accent3"/>
            </a:solidFill>
            <a:ln>
              <a:solidFill>
                <a:schemeClr val="tx1"/>
              </a:solidFill>
              <a:extLst>
                <a:ext uri="{C807C97D-BFC1-408E-A445-0C87EB9F89A2}">
                  <ask:lineSketchStyleProps xmlns:ask="http://schemas.microsoft.com/office/drawing/2018/sketchyshapes" sd="15217249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prstClr val="black"/>
                  </a:solidFill>
                  <a:effectLst/>
                  <a:uLnTx/>
                  <a:uFillTx/>
                  <a:latin typeface="Texta Alt Book" panose="02000000000000000000" pitchFamily="50" charset="0"/>
                  <a:ea typeface="+mn-ea"/>
                  <a:cs typeface="+mn-cs"/>
                </a:rPr>
                <a:t>15%</a:t>
              </a:r>
            </a:p>
          </p:txBody>
        </p:sp>
        <p:sp>
          <p:nvSpPr>
            <p:cNvPr id="8" name="Rectangle 26">
              <a:extLst>
                <a:ext uri="{FF2B5EF4-FFF2-40B4-BE49-F238E27FC236}">
                  <a16:creationId xmlns:a16="http://schemas.microsoft.com/office/drawing/2014/main" id="{3842F695-52D6-F03F-3681-4A38D6AE0B3F}"/>
                </a:ext>
              </a:extLst>
            </p:cNvPr>
            <p:cNvSpPr/>
            <p:nvPr/>
          </p:nvSpPr>
          <p:spPr>
            <a:xfrm>
              <a:off x="6652693" y="3728972"/>
              <a:ext cx="900000" cy="369332"/>
            </a:xfrm>
            <a:custGeom>
              <a:avLst/>
              <a:gdLst>
                <a:gd name="connsiteX0" fmla="*/ 0 w 900000"/>
                <a:gd name="connsiteY0" fmla="*/ 0 h 369332"/>
                <a:gd name="connsiteX1" fmla="*/ 441000 w 900000"/>
                <a:gd name="connsiteY1" fmla="*/ 0 h 369332"/>
                <a:gd name="connsiteX2" fmla="*/ 900000 w 900000"/>
                <a:gd name="connsiteY2" fmla="*/ 0 h 369332"/>
                <a:gd name="connsiteX3" fmla="*/ 900000 w 900000"/>
                <a:gd name="connsiteY3" fmla="*/ 369332 h 369332"/>
                <a:gd name="connsiteX4" fmla="*/ 477000 w 900000"/>
                <a:gd name="connsiteY4" fmla="*/ 369332 h 369332"/>
                <a:gd name="connsiteX5" fmla="*/ 0 w 900000"/>
                <a:gd name="connsiteY5" fmla="*/ 369332 h 369332"/>
                <a:gd name="connsiteX6" fmla="*/ 0 w 900000"/>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000" h="369332" fill="none" extrusionOk="0">
                  <a:moveTo>
                    <a:pt x="0" y="0"/>
                  </a:moveTo>
                  <a:cubicBezTo>
                    <a:pt x="171436" y="20409"/>
                    <a:pt x="335473" y="16093"/>
                    <a:pt x="441000" y="0"/>
                  </a:cubicBezTo>
                  <a:cubicBezTo>
                    <a:pt x="546527" y="-16093"/>
                    <a:pt x="697589" y="-16488"/>
                    <a:pt x="900000" y="0"/>
                  </a:cubicBezTo>
                  <a:cubicBezTo>
                    <a:pt x="905310" y="105860"/>
                    <a:pt x="918426" y="263616"/>
                    <a:pt x="900000" y="369332"/>
                  </a:cubicBezTo>
                  <a:cubicBezTo>
                    <a:pt x="704537" y="350379"/>
                    <a:pt x="670890" y="351013"/>
                    <a:pt x="477000" y="369332"/>
                  </a:cubicBezTo>
                  <a:cubicBezTo>
                    <a:pt x="283110" y="387651"/>
                    <a:pt x="114270" y="381588"/>
                    <a:pt x="0" y="369332"/>
                  </a:cubicBezTo>
                  <a:cubicBezTo>
                    <a:pt x="-15145" y="243742"/>
                    <a:pt x="10944" y="107533"/>
                    <a:pt x="0" y="0"/>
                  </a:cubicBezTo>
                  <a:close/>
                </a:path>
                <a:path w="900000" h="369332" stroke="0" extrusionOk="0">
                  <a:moveTo>
                    <a:pt x="0" y="0"/>
                  </a:moveTo>
                  <a:cubicBezTo>
                    <a:pt x="191546" y="-4447"/>
                    <a:pt x="295697" y="4991"/>
                    <a:pt x="432000" y="0"/>
                  </a:cubicBezTo>
                  <a:cubicBezTo>
                    <a:pt x="568303" y="-4991"/>
                    <a:pt x="710995" y="532"/>
                    <a:pt x="900000" y="0"/>
                  </a:cubicBezTo>
                  <a:cubicBezTo>
                    <a:pt x="893473" y="96397"/>
                    <a:pt x="886405" y="223384"/>
                    <a:pt x="900000" y="369332"/>
                  </a:cubicBezTo>
                  <a:cubicBezTo>
                    <a:pt x="693527" y="378094"/>
                    <a:pt x="639500" y="367872"/>
                    <a:pt x="459000" y="369332"/>
                  </a:cubicBezTo>
                  <a:cubicBezTo>
                    <a:pt x="278500" y="370792"/>
                    <a:pt x="174325" y="371102"/>
                    <a:pt x="0" y="369332"/>
                  </a:cubicBezTo>
                  <a:cubicBezTo>
                    <a:pt x="2953" y="238803"/>
                    <a:pt x="184" y="144496"/>
                    <a:pt x="0" y="0"/>
                  </a:cubicBezTo>
                  <a:close/>
                </a:path>
              </a:pathLst>
            </a:custGeom>
            <a:solidFill>
              <a:schemeClr val="bg2"/>
            </a:solidFill>
            <a:ln>
              <a:solidFill>
                <a:schemeClr val="tx1"/>
              </a:solidFill>
              <a:extLst>
                <a:ext uri="{C807C97D-BFC1-408E-A445-0C87EB9F89A2}">
                  <ask:lineSketchStyleProps xmlns:ask="http://schemas.microsoft.com/office/drawing/2018/sketchyshapes" sd="154019591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prstClr val="black"/>
                  </a:solidFill>
                  <a:effectLst/>
                  <a:uLnTx/>
                  <a:uFillTx/>
                  <a:latin typeface="Texta Alt Book" panose="02000000000000000000" pitchFamily="50" charset="0"/>
                  <a:ea typeface="+mn-ea"/>
                  <a:cs typeface="+mn-cs"/>
                </a:rPr>
                <a:t>20%</a:t>
              </a:r>
            </a:p>
          </p:txBody>
        </p:sp>
        <p:pic>
          <p:nvPicPr>
            <p:cNvPr id="10" name="Picture 2" descr="Jysk Energi - Crunchbase Investor Profile &amp; Investments">
              <a:extLst>
                <a:ext uri="{FF2B5EF4-FFF2-40B4-BE49-F238E27FC236}">
                  <a16:creationId xmlns:a16="http://schemas.microsoft.com/office/drawing/2014/main" id="{2F703C32-E315-1355-63F7-3DEBAB0B68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98" t="41638" b="38713"/>
            <a:stretch/>
          </p:blipFill>
          <p:spPr bwMode="auto">
            <a:xfrm>
              <a:off x="5459543" y="4605848"/>
              <a:ext cx="1463438" cy="363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i gi'r dig energi til det hele">
              <a:extLst>
                <a:ext uri="{FF2B5EF4-FFF2-40B4-BE49-F238E27FC236}">
                  <a16:creationId xmlns:a16="http://schemas.microsoft.com/office/drawing/2014/main" id="{F625939A-9522-A118-9D0A-8EB420632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213" y="5148437"/>
              <a:ext cx="1584000" cy="19536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29">
              <a:extLst>
                <a:ext uri="{FF2B5EF4-FFF2-40B4-BE49-F238E27FC236}">
                  <a16:creationId xmlns:a16="http://schemas.microsoft.com/office/drawing/2014/main" id="{C7DE21A7-D60C-FAB0-207F-89634BF8B3F3}"/>
                </a:ext>
              </a:extLst>
            </p:cNvPr>
            <p:cNvCxnSpPr>
              <a:cxnSpLocks/>
            </p:cNvCxnSpPr>
            <p:nvPr/>
          </p:nvCxnSpPr>
          <p:spPr>
            <a:xfrm>
              <a:off x="6158162" y="4204934"/>
              <a:ext cx="0" cy="363075"/>
            </a:xfrm>
            <a:prstGeom prst="line">
              <a:avLst/>
            </a:prstGeom>
            <a:ln w="19050" cap="flat">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46CF00CB-330E-F90D-2F3C-D8EE93FE311E}"/>
                </a:ext>
              </a:extLst>
            </p:cNvPr>
            <p:cNvCxnSpPr>
              <a:cxnSpLocks/>
            </p:cNvCxnSpPr>
            <p:nvPr/>
          </p:nvCxnSpPr>
          <p:spPr>
            <a:xfrm>
              <a:off x="7933344" y="4201322"/>
              <a:ext cx="6060" cy="846224"/>
            </a:xfrm>
            <a:prstGeom prst="line">
              <a:avLst/>
            </a:prstGeom>
            <a:ln w="19050" cap="flat">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9EBC75CC-4205-103C-0735-053D249AD05B}"/>
                </a:ext>
              </a:extLst>
            </p:cNvPr>
            <p:cNvCxnSpPr>
              <a:cxnSpLocks/>
            </p:cNvCxnSpPr>
            <p:nvPr/>
          </p:nvCxnSpPr>
          <p:spPr>
            <a:xfrm flipH="1" flipV="1">
              <a:off x="7135106" y="3236668"/>
              <a:ext cx="0" cy="363600"/>
            </a:xfrm>
            <a:prstGeom prst="line">
              <a:avLst/>
            </a:prstGeom>
            <a:ln w="19050" cap="flat">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55">
              <a:extLst>
                <a:ext uri="{FF2B5EF4-FFF2-40B4-BE49-F238E27FC236}">
                  <a16:creationId xmlns:a16="http://schemas.microsoft.com/office/drawing/2014/main" id="{B689F5C4-41FE-30A8-79F4-5B0E329E2E3E}"/>
                </a:ext>
              </a:extLst>
            </p:cNvPr>
            <p:cNvCxnSpPr>
              <a:cxnSpLocks/>
            </p:cNvCxnSpPr>
            <p:nvPr/>
          </p:nvCxnSpPr>
          <p:spPr>
            <a:xfrm flipH="1" flipV="1">
              <a:off x="4938275" y="3214379"/>
              <a:ext cx="0" cy="363600"/>
            </a:xfrm>
            <a:prstGeom prst="line">
              <a:avLst/>
            </a:prstGeom>
            <a:ln w="19050" cap="flat">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9" name="TextBox 50">
              <a:extLst>
                <a:ext uri="{FF2B5EF4-FFF2-40B4-BE49-F238E27FC236}">
                  <a16:creationId xmlns:a16="http://schemas.microsoft.com/office/drawing/2014/main" id="{F481A77E-A536-7828-CD5E-7402DE0777EF}"/>
                </a:ext>
              </a:extLst>
            </p:cNvPr>
            <p:cNvSpPr txBox="1"/>
            <p:nvPr/>
          </p:nvSpPr>
          <p:spPr>
            <a:xfrm>
              <a:off x="4222045" y="2489462"/>
              <a:ext cx="1440000" cy="7953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Texta Alt Book" panose="02000000000000000000" pitchFamily="50" charset="0"/>
                  <a:ea typeface="+mn-ea"/>
                  <a:cs typeface="+mn-cs"/>
                </a:rPr>
                <a:t>Borgere i Struer og Holstebro kommuner</a:t>
              </a:r>
            </a:p>
          </p:txBody>
        </p:sp>
        <p:sp>
          <p:nvSpPr>
            <p:cNvPr id="20" name="Rectangle 45">
              <a:extLst>
                <a:ext uri="{FF2B5EF4-FFF2-40B4-BE49-F238E27FC236}">
                  <a16:creationId xmlns:a16="http://schemas.microsoft.com/office/drawing/2014/main" id="{813F15F2-BC8D-445B-9537-17D287C840F0}"/>
                </a:ext>
              </a:extLst>
            </p:cNvPr>
            <p:cNvSpPr/>
            <p:nvPr/>
          </p:nvSpPr>
          <p:spPr>
            <a:xfrm>
              <a:off x="8282647" y="3727403"/>
              <a:ext cx="554404" cy="369332"/>
            </a:xfrm>
            <a:custGeom>
              <a:avLst/>
              <a:gdLst>
                <a:gd name="connsiteX0" fmla="*/ 0 w 554404"/>
                <a:gd name="connsiteY0" fmla="*/ 0 h 369332"/>
                <a:gd name="connsiteX1" fmla="*/ 554404 w 554404"/>
                <a:gd name="connsiteY1" fmla="*/ 0 h 369332"/>
                <a:gd name="connsiteX2" fmla="*/ 554404 w 554404"/>
                <a:gd name="connsiteY2" fmla="*/ 369332 h 369332"/>
                <a:gd name="connsiteX3" fmla="*/ 0 w 554404"/>
                <a:gd name="connsiteY3" fmla="*/ 369332 h 369332"/>
                <a:gd name="connsiteX4" fmla="*/ 0 w 554404"/>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404" h="369332" fill="none" extrusionOk="0">
                  <a:moveTo>
                    <a:pt x="0" y="0"/>
                  </a:moveTo>
                  <a:cubicBezTo>
                    <a:pt x="171915" y="23168"/>
                    <a:pt x="406286" y="-19314"/>
                    <a:pt x="554404" y="0"/>
                  </a:cubicBezTo>
                  <a:cubicBezTo>
                    <a:pt x="570875" y="166777"/>
                    <a:pt x="537073" y="279804"/>
                    <a:pt x="554404" y="369332"/>
                  </a:cubicBezTo>
                  <a:cubicBezTo>
                    <a:pt x="391228" y="345504"/>
                    <a:pt x="275644" y="372959"/>
                    <a:pt x="0" y="369332"/>
                  </a:cubicBezTo>
                  <a:cubicBezTo>
                    <a:pt x="4321" y="217620"/>
                    <a:pt x="-16908" y="130530"/>
                    <a:pt x="0" y="0"/>
                  </a:cubicBezTo>
                  <a:close/>
                </a:path>
                <a:path w="554404" h="369332" stroke="0" extrusionOk="0">
                  <a:moveTo>
                    <a:pt x="0" y="0"/>
                  </a:moveTo>
                  <a:cubicBezTo>
                    <a:pt x="171410" y="-1127"/>
                    <a:pt x="386684" y="11346"/>
                    <a:pt x="554404" y="0"/>
                  </a:cubicBezTo>
                  <a:cubicBezTo>
                    <a:pt x="539860" y="147526"/>
                    <a:pt x="538681" y="205374"/>
                    <a:pt x="554404" y="369332"/>
                  </a:cubicBezTo>
                  <a:cubicBezTo>
                    <a:pt x="418618" y="375104"/>
                    <a:pt x="269387" y="394253"/>
                    <a:pt x="0" y="369332"/>
                  </a:cubicBezTo>
                  <a:cubicBezTo>
                    <a:pt x="-11017" y="191284"/>
                    <a:pt x="-14157" y="170332"/>
                    <a:pt x="0" y="0"/>
                  </a:cubicBezTo>
                  <a:close/>
                </a:path>
              </a:pathLst>
            </a:custGeom>
            <a:solidFill>
              <a:srgbClr val="92D050"/>
            </a:solidFill>
            <a:ln>
              <a:solidFill>
                <a:schemeClr val="tx1"/>
              </a:solidFill>
              <a:extLst>
                <a:ext uri="{C807C97D-BFC1-408E-A445-0C87EB9F89A2}">
                  <ask:lineSketchStyleProps xmlns:ask="http://schemas.microsoft.com/office/drawing/2018/sketchyshapes" sd="15217249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prstClr val="black"/>
                  </a:solidFill>
                  <a:effectLst/>
                  <a:uLnTx/>
                  <a:uFillTx/>
                  <a:latin typeface="Texta Alt Book" panose="02000000000000000000" pitchFamily="50" charset="0"/>
                  <a:ea typeface="+mn-ea"/>
                  <a:cs typeface="+mn-cs"/>
                </a:rPr>
                <a:t>5%</a:t>
              </a:r>
            </a:p>
          </p:txBody>
        </p:sp>
        <p:cxnSp>
          <p:nvCxnSpPr>
            <p:cNvPr id="21" name="Straight Connector 46">
              <a:extLst>
                <a:ext uri="{FF2B5EF4-FFF2-40B4-BE49-F238E27FC236}">
                  <a16:creationId xmlns:a16="http://schemas.microsoft.com/office/drawing/2014/main" id="{328A025F-F4E9-CD38-601D-6786A3D62D3D}"/>
                </a:ext>
              </a:extLst>
            </p:cNvPr>
            <p:cNvCxnSpPr>
              <a:cxnSpLocks/>
              <a:stCxn id="20" idx="0"/>
              <a:endCxn id="22" idx="2"/>
            </p:cNvCxnSpPr>
            <p:nvPr/>
          </p:nvCxnSpPr>
          <p:spPr>
            <a:xfrm flipV="1">
              <a:off x="8559850" y="2652072"/>
              <a:ext cx="6360" cy="1075330"/>
            </a:xfrm>
            <a:prstGeom prst="line">
              <a:avLst/>
            </a:prstGeom>
            <a:ln w="19050" cap="flat">
              <a:solidFill>
                <a:srgbClr val="92D050"/>
              </a:solidFill>
              <a:headEnd type="oval"/>
            </a:ln>
          </p:spPr>
          <p:style>
            <a:lnRef idx="1">
              <a:schemeClr val="accent1"/>
            </a:lnRef>
            <a:fillRef idx="0">
              <a:schemeClr val="accent1"/>
            </a:fillRef>
            <a:effectRef idx="0">
              <a:schemeClr val="accent1"/>
            </a:effectRef>
            <a:fontRef idx="minor">
              <a:schemeClr val="tx1"/>
            </a:fontRef>
          </p:style>
        </p:cxnSp>
      </p:grpSp>
      <p:pic>
        <p:nvPicPr>
          <p:cNvPr id="22" name="Picture 6" descr="Struer Energi Park Events – Oplevelser du aldrig glemmer">
            <a:extLst>
              <a:ext uri="{FF2B5EF4-FFF2-40B4-BE49-F238E27FC236}">
                <a16:creationId xmlns:a16="http://schemas.microsoft.com/office/drawing/2014/main" id="{9CD50671-ABE3-EDF5-FAFE-089A69EF16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051" b="23666"/>
          <a:stretch/>
        </p:blipFill>
        <p:spPr bwMode="auto">
          <a:xfrm>
            <a:off x="10352932" y="2155566"/>
            <a:ext cx="1388849" cy="886020"/>
          </a:xfrm>
          <a:prstGeom prst="rect">
            <a:avLst/>
          </a:prstGeom>
          <a:noFill/>
          <a:extLst>
            <a:ext uri="{909E8E84-426E-40DD-AFC4-6F175D3DCCD1}">
              <a14:hiddenFill xmlns:a14="http://schemas.microsoft.com/office/drawing/2010/main">
                <a:solidFill>
                  <a:srgbClr val="FFFFFF"/>
                </a:solidFill>
              </a14:hiddenFill>
            </a:ext>
          </a:extLst>
        </p:spPr>
      </p:pic>
      <p:sp>
        <p:nvSpPr>
          <p:cNvPr id="31" name="Tekstfelt 30">
            <a:extLst>
              <a:ext uri="{FF2B5EF4-FFF2-40B4-BE49-F238E27FC236}">
                <a16:creationId xmlns:a16="http://schemas.microsoft.com/office/drawing/2014/main" id="{BE5D881F-87F4-E6CA-C9D4-0C98B6C74453}"/>
              </a:ext>
            </a:extLst>
          </p:cNvPr>
          <p:cNvSpPr txBox="1"/>
          <p:nvPr/>
        </p:nvSpPr>
        <p:spPr>
          <a:xfrm>
            <a:off x="385716" y="1798573"/>
            <a:ext cx="5906884" cy="34163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Værdien beholdes i lokalområdet</a:t>
            </a: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Samme risici</a:t>
            </a: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2400" b="1" i="0" u="none" strike="noStrike" kern="1200" cap="none" spc="0" normalizeH="0" baseline="0" noProof="0">
              <a:ln>
                <a:noFill/>
              </a:ln>
              <a:solidFill>
                <a:prstClr val="black"/>
              </a:solidFill>
              <a:effectLst/>
              <a:uLnTx/>
              <a:uFillTx/>
              <a:latin typeface="Montserrat"/>
            </a:endParaRPr>
          </a:p>
          <a:p>
            <a:pPr marL="285750" indent="-285750">
              <a:buFont typeface="Arial" panose="020B0604020202020204" pitchFamily="34" charset="0"/>
              <a:buChar char="•"/>
              <a:defRPr/>
            </a:pPr>
            <a:r>
              <a:rPr kumimoji="0" lang="da-DK" sz="2400" b="1" i="0" u="none" strike="noStrike" kern="1200" cap="none" spc="0" normalizeH="0" baseline="0" noProof="0">
                <a:ln>
                  <a:noFill/>
                </a:ln>
                <a:solidFill>
                  <a:prstClr val="black"/>
                </a:solidFill>
                <a:effectLst/>
                <a:uLnTx/>
                <a:uFillTx/>
                <a:latin typeface="Montserrat"/>
              </a:rPr>
              <a:t>Samme afkast</a:t>
            </a:r>
            <a:r>
              <a:rPr lang="da-DK" sz="2400" b="1">
                <a:solidFill>
                  <a:prstClr val="black"/>
                </a:solidFill>
                <a:latin typeface="Montserrat"/>
              </a:rPr>
              <a:t> </a:t>
            </a:r>
          </a:p>
          <a:p>
            <a:pPr marL="285750" indent="-285750">
              <a:buFont typeface="Arial" panose="020B0604020202020204" pitchFamily="34" charset="0"/>
              <a:buChar char="•"/>
              <a:defRPr/>
            </a:pPr>
            <a:endParaRPr lang="da-DK" sz="2400" b="1">
              <a:solidFill>
                <a:prstClr val="black"/>
              </a:solidFill>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Montserrat"/>
              </a:rPr>
              <a:t>Samme vilkår</a:t>
            </a:r>
            <a:endParaRPr lang="da-DK" sz="2400" b="1" i="0" u="none" strike="noStrike" kern="1200" cap="none" spc="0" normalizeH="0" baseline="0" noProof="0">
              <a:ln>
                <a:noFill/>
              </a:ln>
              <a:solidFill>
                <a:prstClr val="black"/>
              </a:solidFill>
              <a:effectLst/>
              <a:uLnTx/>
              <a:uFillTx/>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2400" b="1" i="0" u="none" strike="noStrike" kern="1200" cap="none" spc="0" normalizeH="0" baseline="0" noProof="0">
              <a:ln>
                <a:noFill/>
              </a:ln>
              <a:solidFill>
                <a:prstClr val="black"/>
              </a:solidFill>
              <a:effectLst/>
              <a:uLnTx/>
              <a:uFillTx/>
              <a:latin typeface="Montserrat"/>
            </a:endParaRPr>
          </a:p>
          <a:p>
            <a:pPr marL="285750" indent="-285750">
              <a:buFont typeface="Arial" panose="020B0604020202020204" pitchFamily="34" charset="0"/>
              <a:buChar char="•"/>
              <a:defRPr/>
            </a:pPr>
            <a:r>
              <a:rPr kumimoji="0" lang="da-DK" sz="2400" b="1" i="0" u="none" strike="noStrike" kern="1200" cap="none" spc="0" normalizeH="0" baseline="0" noProof="0">
                <a:ln>
                  <a:noFill/>
                </a:ln>
                <a:solidFill>
                  <a:prstClr val="black"/>
                </a:solidFill>
                <a:effectLst/>
                <a:uLnTx/>
                <a:uFillTx/>
                <a:latin typeface="Montserrat"/>
              </a:rPr>
              <a:t>Hånden på kogepladen</a:t>
            </a:r>
            <a:r>
              <a:rPr lang="da-DK" sz="2400" b="1">
                <a:solidFill>
                  <a:prstClr val="black"/>
                </a:solidFill>
                <a:latin typeface="Montserrat"/>
              </a:rPr>
              <a:t> </a:t>
            </a:r>
            <a:endParaRPr lang="da-DK" sz="2400" b="1" i="0" u="none" strike="noStrike" kern="1200" cap="none" spc="0" normalizeH="0" baseline="0" noProof="0">
              <a:ln>
                <a:noFill/>
              </a:ln>
              <a:solidFill>
                <a:prstClr val="black"/>
              </a:solidFill>
              <a:effectLst/>
              <a:uLnTx/>
              <a:uFillTx/>
              <a:latin typeface="Montserrat"/>
            </a:endParaRPr>
          </a:p>
        </p:txBody>
      </p:sp>
      <p:pic>
        <p:nvPicPr>
          <p:cNvPr id="11" name="Billede 10">
            <a:extLst>
              <a:ext uri="{FF2B5EF4-FFF2-40B4-BE49-F238E27FC236}">
                <a16:creationId xmlns:a16="http://schemas.microsoft.com/office/drawing/2014/main" id="{8A95EC98-AC26-8989-D077-C4C05B2751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4080" y="3106102"/>
            <a:ext cx="1673381" cy="642823"/>
          </a:xfrm>
          <a:prstGeom prst="rect">
            <a:avLst/>
          </a:prstGeom>
        </p:spPr>
      </p:pic>
    </p:spTree>
    <p:extLst>
      <p:ext uri="{BB962C8B-B14F-4D97-AF65-F5344CB8AC3E}">
        <p14:creationId xmlns:p14="http://schemas.microsoft.com/office/powerpoint/2010/main" val="1943581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Dagsorden for mødet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38200" y="1690688"/>
            <a:ext cx="10515600" cy="4351338"/>
          </a:xfrm>
        </p:spPr>
        <p:txBody>
          <a:bodyPr vert="horz" lIns="91440" tIns="45720" rIns="91440" bIns="45720" rtlCol="0" anchor="t">
            <a:noAutofit/>
          </a:bodyPr>
          <a:lstStyle/>
          <a:p>
            <a:pPr>
              <a:lnSpc>
                <a:spcPct val="100000"/>
              </a:lnSpc>
            </a:pPr>
            <a:r>
              <a:rPr lang="da-DK" b="1">
                <a:solidFill>
                  <a:schemeClr val="bg2">
                    <a:lumMod val="75000"/>
                  </a:schemeClr>
                </a:solidFill>
                <a:latin typeface="Montserrat"/>
              </a:rPr>
              <a:t>Kort præsentation af projektudviklere</a:t>
            </a:r>
            <a:endParaRPr lang="da-DK"/>
          </a:p>
          <a:p>
            <a:pPr>
              <a:lnSpc>
                <a:spcPct val="100000"/>
              </a:lnSpc>
            </a:pPr>
            <a:r>
              <a:rPr lang="da-DK" b="1">
                <a:solidFill>
                  <a:schemeClr val="bg2">
                    <a:lumMod val="75000"/>
                  </a:schemeClr>
                </a:solidFill>
                <a:latin typeface="Montserrat"/>
              </a:rPr>
              <a:t>Fortælle om projektet</a:t>
            </a:r>
          </a:p>
          <a:p>
            <a:pPr>
              <a:lnSpc>
                <a:spcPct val="100000"/>
              </a:lnSpc>
            </a:pPr>
            <a:r>
              <a:rPr lang="da-DK" b="1">
                <a:solidFill>
                  <a:schemeClr val="bg2">
                    <a:lumMod val="75000"/>
                  </a:schemeClr>
                </a:solidFill>
                <a:latin typeface="Montserrat"/>
              </a:rPr>
              <a:t>Fortælle om de muligheder der er for lokalområdet</a:t>
            </a:r>
          </a:p>
          <a:p>
            <a:pPr>
              <a:lnSpc>
                <a:spcPct val="100000"/>
              </a:lnSpc>
            </a:pPr>
            <a:r>
              <a:rPr lang="da-DK" b="1">
                <a:solidFill>
                  <a:schemeClr val="bg2">
                    <a:lumMod val="75000"/>
                  </a:schemeClr>
                </a:solidFill>
                <a:latin typeface="Montserrat"/>
              </a:rPr>
              <a:t>Medejerskab</a:t>
            </a:r>
          </a:p>
          <a:p>
            <a:pPr>
              <a:lnSpc>
                <a:spcPct val="100000"/>
              </a:lnSpc>
            </a:pPr>
            <a:r>
              <a:rPr lang="da-DK" b="1">
                <a:latin typeface="Montserrat"/>
              </a:rPr>
              <a:t>Den videre proces</a:t>
            </a:r>
          </a:p>
          <a:p>
            <a:pPr>
              <a:lnSpc>
                <a:spcPct val="100000"/>
              </a:lnSpc>
            </a:pPr>
            <a:r>
              <a:rPr lang="da-DK" b="1">
                <a:solidFill>
                  <a:schemeClr val="bg2">
                    <a:lumMod val="75000"/>
                  </a:schemeClr>
                </a:solidFill>
                <a:latin typeface="Montserrat"/>
              </a:rPr>
              <a:t>Mulighed for at stille spørgsmål</a:t>
            </a:r>
          </a:p>
          <a:p>
            <a:pPr>
              <a:lnSpc>
                <a:spcPct val="100000"/>
              </a:lnSpc>
            </a:pPr>
            <a:r>
              <a:rPr lang="da-DK" b="1">
                <a:solidFill>
                  <a:schemeClr val="bg2">
                    <a:lumMod val="75000"/>
                  </a:schemeClr>
                </a:solidFill>
                <a:latin typeface="Montserrat"/>
              </a:rPr>
              <a:t>Modtage inputs</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6796052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6" name="Titel 3">
            <a:extLst>
              <a:ext uri="{FF2B5EF4-FFF2-40B4-BE49-F238E27FC236}">
                <a16:creationId xmlns:a16="http://schemas.microsoft.com/office/drawing/2014/main" id="{2075181C-357D-6B8A-CBDD-E24DD2A524BB}"/>
              </a:ext>
            </a:extLst>
          </p:cNvPr>
          <p:cNvSpPr txBox="1">
            <a:spLocks/>
          </p:cNvSpPr>
          <p:nvPr/>
        </p:nvSpPr>
        <p:spPr>
          <a:xfrm>
            <a:off x="1961475" y="539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a:latin typeface="Montserrat"/>
              </a:rPr>
              <a:t>De kommunale processer indtil nu</a:t>
            </a:r>
          </a:p>
        </p:txBody>
      </p:sp>
      <p:sp>
        <p:nvSpPr>
          <p:cNvPr id="8" name="Rektangel 7">
            <a:extLst>
              <a:ext uri="{FF2B5EF4-FFF2-40B4-BE49-F238E27FC236}">
                <a16:creationId xmlns:a16="http://schemas.microsoft.com/office/drawing/2014/main" id="{C0FD8EC2-2900-E7AF-87ED-23EE982B94AA}"/>
              </a:ext>
            </a:extLst>
          </p:cNvPr>
          <p:cNvSpPr/>
          <p:nvPr/>
        </p:nvSpPr>
        <p:spPr>
          <a:xfrm>
            <a:off x="2453325" y="5264758"/>
            <a:ext cx="1365781" cy="624578"/>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Invitation til idéforslag</a:t>
            </a:r>
            <a:endParaRPr lang="da-DK" sz="1400">
              <a:solidFill>
                <a:schemeClr val="accent1">
                  <a:lumMod val="50000"/>
                </a:schemeClr>
              </a:solidFill>
              <a:latin typeface="Montserrat"/>
            </a:endParaRPr>
          </a:p>
        </p:txBody>
      </p:sp>
      <p:sp>
        <p:nvSpPr>
          <p:cNvPr id="19" name="Rektangel 18">
            <a:extLst>
              <a:ext uri="{FF2B5EF4-FFF2-40B4-BE49-F238E27FC236}">
                <a16:creationId xmlns:a16="http://schemas.microsoft.com/office/drawing/2014/main" id="{0C23B437-C75B-C2C8-D395-039BD3594740}"/>
              </a:ext>
            </a:extLst>
          </p:cNvPr>
          <p:cNvSpPr/>
          <p:nvPr/>
        </p:nvSpPr>
        <p:spPr>
          <a:xfrm>
            <a:off x="4671242" y="5264758"/>
            <a:ext cx="1808116" cy="584940"/>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Idéforslag indsendt</a:t>
            </a:r>
          </a:p>
        </p:txBody>
      </p:sp>
      <p:sp>
        <p:nvSpPr>
          <p:cNvPr id="21" name="Rektangel 20">
            <a:extLst>
              <a:ext uri="{FF2B5EF4-FFF2-40B4-BE49-F238E27FC236}">
                <a16:creationId xmlns:a16="http://schemas.microsoft.com/office/drawing/2014/main" id="{84953D51-09C0-E9E1-DAF8-82B86FFA164F}"/>
              </a:ext>
            </a:extLst>
          </p:cNvPr>
          <p:cNvSpPr/>
          <p:nvPr/>
        </p:nvSpPr>
        <p:spPr>
          <a:xfrm>
            <a:off x="7035949" y="5258192"/>
            <a:ext cx="1406124" cy="584940"/>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Deadline indsendelse</a:t>
            </a:r>
          </a:p>
        </p:txBody>
      </p:sp>
      <p:sp>
        <p:nvSpPr>
          <p:cNvPr id="23" name="Rektangel 22">
            <a:extLst>
              <a:ext uri="{FF2B5EF4-FFF2-40B4-BE49-F238E27FC236}">
                <a16:creationId xmlns:a16="http://schemas.microsoft.com/office/drawing/2014/main" id="{A88FD267-540A-9FB3-F19B-C2CD40B48BCD}"/>
              </a:ext>
            </a:extLst>
          </p:cNvPr>
          <p:cNvSpPr/>
          <p:nvPr/>
        </p:nvSpPr>
        <p:spPr>
          <a:xfrm>
            <a:off x="10064279" y="5256714"/>
            <a:ext cx="2098368" cy="625714"/>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Melding om politisk prioriteret </a:t>
            </a:r>
            <a:endParaRPr lang="da-DK" sz="1400" i="1">
              <a:solidFill>
                <a:schemeClr val="accent1">
                  <a:lumMod val="50000"/>
                </a:schemeClr>
              </a:solidFill>
              <a:latin typeface="Montserrat"/>
            </a:endParaRPr>
          </a:p>
        </p:txBody>
      </p:sp>
      <p:cxnSp>
        <p:nvCxnSpPr>
          <p:cNvPr id="38" name="Lige pilforbindelse 37">
            <a:extLst>
              <a:ext uri="{FF2B5EF4-FFF2-40B4-BE49-F238E27FC236}">
                <a16:creationId xmlns:a16="http://schemas.microsoft.com/office/drawing/2014/main" id="{02250940-335C-3EAB-CA2E-8288ACF80895}"/>
              </a:ext>
            </a:extLst>
          </p:cNvPr>
          <p:cNvCxnSpPr/>
          <p:nvPr/>
        </p:nvCxnSpPr>
        <p:spPr>
          <a:xfrm>
            <a:off x="1066132" y="3621838"/>
            <a:ext cx="10422648" cy="0"/>
          </a:xfrm>
          <a:prstGeom prst="straightConnector1">
            <a:avLst/>
          </a:prstGeom>
          <a:ln w="508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3" name="Rektangel 42">
            <a:extLst>
              <a:ext uri="{FF2B5EF4-FFF2-40B4-BE49-F238E27FC236}">
                <a16:creationId xmlns:a16="http://schemas.microsoft.com/office/drawing/2014/main" id="{B4C823DB-56CE-1F0B-C9B9-346CCA961FBA}"/>
              </a:ext>
            </a:extLst>
          </p:cNvPr>
          <p:cNvSpPr/>
          <p:nvPr/>
        </p:nvSpPr>
        <p:spPr>
          <a:xfrm>
            <a:off x="920025" y="2179489"/>
            <a:ext cx="1365781" cy="624578"/>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Invitation til idéforslag</a:t>
            </a:r>
            <a:endParaRPr lang="da-DK" sz="1400">
              <a:solidFill>
                <a:schemeClr val="accent1">
                  <a:lumMod val="50000"/>
                </a:schemeClr>
              </a:solidFill>
              <a:latin typeface="Montserrat"/>
            </a:endParaRPr>
          </a:p>
        </p:txBody>
      </p:sp>
      <p:sp>
        <p:nvSpPr>
          <p:cNvPr id="44" name="Rektangel 43">
            <a:extLst>
              <a:ext uri="{FF2B5EF4-FFF2-40B4-BE49-F238E27FC236}">
                <a16:creationId xmlns:a16="http://schemas.microsoft.com/office/drawing/2014/main" id="{4BD65971-D2CA-F4D6-2A93-95293EF1AC1E}"/>
              </a:ext>
            </a:extLst>
          </p:cNvPr>
          <p:cNvSpPr/>
          <p:nvPr/>
        </p:nvSpPr>
        <p:spPr>
          <a:xfrm>
            <a:off x="2629865" y="2231356"/>
            <a:ext cx="1808116" cy="584940"/>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Idéforslag indsendt</a:t>
            </a:r>
          </a:p>
        </p:txBody>
      </p:sp>
      <p:sp>
        <p:nvSpPr>
          <p:cNvPr id="45" name="Rektangel 44">
            <a:extLst>
              <a:ext uri="{FF2B5EF4-FFF2-40B4-BE49-F238E27FC236}">
                <a16:creationId xmlns:a16="http://schemas.microsoft.com/office/drawing/2014/main" id="{3C20A083-12C2-CD85-36B7-C76ABCEC0507}"/>
              </a:ext>
            </a:extLst>
          </p:cNvPr>
          <p:cNvSpPr/>
          <p:nvPr/>
        </p:nvSpPr>
        <p:spPr>
          <a:xfrm>
            <a:off x="4606511" y="2231356"/>
            <a:ext cx="1406124" cy="584940"/>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Deadline indsendelse</a:t>
            </a:r>
          </a:p>
        </p:txBody>
      </p:sp>
      <p:sp>
        <p:nvSpPr>
          <p:cNvPr id="46" name="Rektangel 45">
            <a:extLst>
              <a:ext uri="{FF2B5EF4-FFF2-40B4-BE49-F238E27FC236}">
                <a16:creationId xmlns:a16="http://schemas.microsoft.com/office/drawing/2014/main" id="{A3996D75-C6D8-E59B-3395-C55397FD55ED}"/>
              </a:ext>
            </a:extLst>
          </p:cNvPr>
          <p:cNvSpPr/>
          <p:nvPr/>
        </p:nvSpPr>
        <p:spPr>
          <a:xfrm>
            <a:off x="8473169" y="2228621"/>
            <a:ext cx="1588167" cy="625714"/>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Politisk prioriteret</a:t>
            </a:r>
          </a:p>
        </p:txBody>
      </p:sp>
      <p:cxnSp>
        <p:nvCxnSpPr>
          <p:cNvPr id="48" name="Lige forbindelse 47">
            <a:extLst>
              <a:ext uri="{FF2B5EF4-FFF2-40B4-BE49-F238E27FC236}">
                <a16:creationId xmlns:a16="http://schemas.microsoft.com/office/drawing/2014/main" id="{F23105F3-691B-1788-B6FE-A79C837843AD}"/>
              </a:ext>
            </a:extLst>
          </p:cNvPr>
          <p:cNvCxnSpPr>
            <a:stCxn id="43" idx="2"/>
          </p:cNvCxnSpPr>
          <p:nvPr/>
        </p:nvCxnSpPr>
        <p:spPr>
          <a:xfrm flipH="1">
            <a:off x="1602915" y="2804067"/>
            <a:ext cx="1" cy="817771"/>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260160DC-F072-1299-9696-5561B3DD96A3}"/>
              </a:ext>
            </a:extLst>
          </p:cNvPr>
          <p:cNvCxnSpPr>
            <a:cxnSpLocks/>
            <a:endCxn id="8" idx="0"/>
          </p:cNvCxnSpPr>
          <p:nvPr/>
        </p:nvCxnSpPr>
        <p:spPr>
          <a:xfrm flipH="1">
            <a:off x="3136216" y="3621838"/>
            <a:ext cx="9216" cy="164292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B2A9E096-647A-575C-9583-24D28D050DA7}"/>
              </a:ext>
            </a:extLst>
          </p:cNvPr>
          <p:cNvCxnSpPr>
            <a:cxnSpLocks/>
          </p:cNvCxnSpPr>
          <p:nvPr/>
        </p:nvCxnSpPr>
        <p:spPr>
          <a:xfrm>
            <a:off x="3513048" y="2820127"/>
            <a:ext cx="0" cy="801711"/>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Lige forbindelse 53">
            <a:extLst>
              <a:ext uri="{FF2B5EF4-FFF2-40B4-BE49-F238E27FC236}">
                <a16:creationId xmlns:a16="http://schemas.microsoft.com/office/drawing/2014/main" id="{AB17C8A8-9BC2-A9DC-5340-47B62E709FC8}"/>
              </a:ext>
            </a:extLst>
          </p:cNvPr>
          <p:cNvCxnSpPr>
            <a:cxnSpLocks/>
            <a:endCxn id="19" idx="0"/>
          </p:cNvCxnSpPr>
          <p:nvPr/>
        </p:nvCxnSpPr>
        <p:spPr>
          <a:xfrm>
            <a:off x="5575300" y="3634067"/>
            <a:ext cx="0" cy="1630691"/>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Lige forbindelse 56">
            <a:extLst>
              <a:ext uri="{FF2B5EF4-FFF2-40B4-BE49-F238E27FC236}">
                <a16:creationId xmlns:a16="http://schemas.microsoft.com/office/drawing/2014/main" id="{2C8F215D-47C6-CB6A-D95C-60A9E6D22F94}"/>
              </a:ext>
            </a:extLst>
          </p:cNvPr>
          <p:cNvCxnSpPr>
            <a:cxnSpLocks/>
          </p:cNvCxnSpPr>
          <p:nvPr/>
        </p:nvCxnSpPr>
        <p:spPr>
          <a:xfrm>
            <a:off x="5289967" y="2816296"/>
            <a:ext cx="0" cy="801711"/>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Lige forbindelse 57">
            <a:extLst>
              <a:ext uri="{FF2B5EF4-FFF2-40B4-BE49-F238E27FC236}">
                <a16:creationId xmlns:a16="http://schemas.microsoft.com/office/drawing/2014/main" id="{AA5C53C9-189C-9009-6586-A34B1CAD9CC2}"/>
              </a:ext>
            </a:extLst>
          </p:cNvPr>
          <p:cNvCxnSpPr>
            <a:cxnSpLocks/>
            <a:endCxn id="21" idx="0"/>
          </p:cNvCxnSpPr>
          <p:nvPr/>
        </p:nvCxnSpPr>
        <p:spPr>
          <a:xfrm>
            <a:off x="7731598" y="3618007"/>
            <a:ext cx="7413" cy="1640185"/>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Lige forbindelse 59">
            <a:extLst>
              <a:ext uri="{FF2B5EF4-FFF2-40B4-BE49-F238E27FC236}">
                <a16:creationId xmlns:a16="http://schemas.microsoft.com/office/drawing/2014/main" id="{8C53C063-A544-61CB-22B0-A8EB1F2D092C}"/>
              </a:ext>
            </a:extLst>
          </p:cNvPr>
          <p:cNvCxnSpPr>
            <a:cxnSpLocks/>
          </p:cNvCxnSpPr>
          <p:nvPr/>
        </p:nvCxnSpPr>
        <p:spPr>
          <a:xfrm>
            <a:off x="11218271" y="3634067"/>
            <a:ext cx="39432" cy="1630691"/>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Lige forbindelse 61">
            <a:extLst>
              <a:ext uri="{FF2B5EF4-FFF2-40B4-BE49-F238E27FC236}">
                <a16:creationId xmlns:a16="http://schemas.microsoft.com/office/drawing/2014/main" id="{6BB2948D-E090-3C20-6393-FA8A8A76D8EB}"/>
              </a:ext>
            </a:extLst>
          </p:cNvPr>
          <p:cNvCxnSpPr>
            <a:cxnSpLocks/>
            <a:stCxn id="46" idx="2"/>
          </p:cNvCxnSpPr>
          <p:nvPr/>
        </p:nvCxnSpPr>
        <p:spPr>
          <a:xfrm>
            <a:off x="9267253" y="2854335"/>
            <a:ext cx="0" cy="753944"/>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kstfelt 64">
            <a:extLst>
              <a:ext uri="{FF2B5EF4-FFF2-40B4-BE49-F238E27FC236}">
                <a16:creationId xmlns:a16="http://schemas.microsoft.com/office/drawing/2014/main" id="{26A4FFE0-9DC4-A58E-85CA-EEE5EC8A85B9}"/>
              </a:ext>
            </a:extLst>
          </p:cNvPr>
          <p:cNvSpPr txBox="1"/>
          <p:nvPr/>
        </p:nvSpPr>
        <p:spPr>
          <a:xfrm>
            <a:off x="881484" y="3614288"/>
            <a:ext cx="1588167" cy="369332"/>
          </a:xfrm>
          <a:prstGeom prst="rect">
            <a:avLst/>
          </a:prstGeom>
          <a:noFill/>
        </p:spPr>
        <p:txBody>
          <a:bodyPr wrap="square" lIns="91440" tIns="45720" rIns="91440" bIns="45720" rtlCol="0" anchor="t">
            <a:spAutoFit/>
          </a:bodyPr>
          <a:lstStyle/>
          <a:p>
            <a:r>
              <a:rPr lang="da-DK" b="1">
                <a:latin typeface="Montserrat"/>
              </a:rPr>
              <a:t>Q3 2022</a:t>
            </a:r>
          </a:p>
        </p:txBody>
      </p:sp>
      <p:sp>
        <p:nvSpPr>
          <p:cNvPr id="66" name="Tekstfelt 65">
            <a:extLst>
              <a:ext uri="{FF2B5EF4-FFF2-40B4-BE49-F238E27FC236}">
                <a16:creationId xmlns:a16="http://schemas.microsoft.com/office/drawing/2014/main" id="{7467B771-8B08-D90A-1542-EE778465AB56}"/>
              </a:ext>
            </a:extLst>
          </p:cNvPr>
          <p:cNvSpPr txBox="1"/>
          <p:nvPr/>
        </p:nvSpPr>
        <p:spPr>
          <a:xfrm>
            <a:off x="3903120" y="3625670"/>
            <a:ext cx="1588167" cy="369332"/>
          </a:xfrm>
          <a:prstGeom prst="rect">
            <a:avLst/>
          </a:prstGeom>
          <a:noFill/>
        </p:spPr>
        <p:txBody>
          <a:bodyPr wrap="square" lIns="91440" tIns="45720" rIns="91440" bIns="45720" rtlCol="0" anchor="t">
            <a:spAutoFit/>
          </a:bodyPr>
          <a:lstStyle/>
          <a:p>
            <a:r>
              <a:rPr lang="da-DK" b="1">
                <a:latin typeface="Montserrat"/>
              </a:rPr>
              <a:t>Q4 2022</a:t>
            </a:r>
          </a:p>
        </p:txBody>
      </p:sp>
      <p:sp>
        <p:nvSpPr>
          <p:cNvPr id="67" name="Tekstfelt 66">
            <a:extLst>
              <a:ext uri="{FF2B5EF4-FFF2-40B4-BE49-F238E27FC236}">
                <a16:creationId xmlns:a16="http://schemas.microsoft.com/office/drawing/2014/main" id="{8E6DBAD8-1A1A-9CD0-792A-C8DAF8C9CC66}"/>
              </a:ext>
            </a:extLst>
          </p:cNvPr>
          <p:cNvSpPr txBox="1"/>
          <p:nvPr/>
        </p:nvSpPr>
        <p:spPr>
          <a:xfrm>
            <a:off x="6328633" y="3613144"/>
            <a:ext cx="1588167" cy="369332"/>
          </a:xfrm>
          <a:prstGeom prst="rect">
            <a:avLst/>
          </a:prstGeom>
          <a:noFill/>
        </p:spPr>
        <p:txBody>
          <a:bodyPr wrap="square" lIns="91440" tIns="45720" rIns="91440" bIns="45720" rtlCol="0" anchor="t">
            <a:spAutoFit/>
          </a:bodyPr>
          <a:lstStyle/>
          <a:p>
            <a:r>
              <a:rPr lang="da-DK" b="1">
                <a:latin typeface="Montserrat"/>
              </a:rPr>
              <a:t>Q1 2023</a:t>
            </a:r>
          </a:p>
        </p:txBody>
      </p:sp>
      <p:sp>
        <p:nvSpPr>
          <p:cNvPr id="68" name="Tekstfelt 67">
            <a:extLst>
              <a:ext uri="{FF2B5EF4-FFF2-40B4-BE49-F238E27FC236}">
                <a16:creationId xmlns:a16="http://schemas.microsoft.com/office/drawing/2014/main" id="{3FCEA0EF-685A-C9AF-094B-C793C0C4618C}"/>
              </a:ext>
            </a:extLst>
          </p:cNvPr>
          <p:cNvSpPr txBox="1"/>
          <p:nvPr/>
        </p:nvSpPr>
        <p:spPr>
          <a:xfrm>
            <a:off x="9669536" y="3608279"/>
            <a:ext cx="1588167" cy="369332"/>
          </a:xfrm>
          <a:prstGeom prst="rect">
            <a:avLst/>
          </a:prstGeom>
          <a:noFill/>
        </p:spPr>
        <p:txBody>
          <a:bodyPr wrap="square" lIns="91440" tIns="45720" rIns="91440" bIns="45720" rtlCol="0" anchor="t">
            <a:spAutoFit/>
          </a:bodyPr>
          <a:lstStyle/>
          <a:p>
            <a:r>
              <a:rPr lang="da-DK" b="1">
                <a:latin typeface="Montserrat"/>
              </a:rPr>
              <a:t>Q2 2023</a:t>
            </a:r>
          </a:p>
        </p:txBody>
      </p:sp>
      <p:pic>
        <p:nvPicPr>
          <p:cNvPr id="1028" name="Picture 4" descr="Om Holstebro Kommune - Holstebro Kommune | Virk">
            <a:extLst>
              <a:ext uri="{FF2B5EF4-FFF2-40B4-BE49-F238E27FC236}">
                <a16:creationId xmlns:a16="http://schemas.microsoft.com/office/drawing/2014/main" id="{6849BC26-D3A3-6BFE-D3A0-124C112E1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116" y="4902354"/>
            <a:ext cx="1298563" cy="13344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ruer vælger MinUddannelse | UVdata">
            <a:extLst>
              <a:ext uri="{FF2B5EF4-FFF2-40B4-BE49-F238E27FC236}">
                <a16:creationId xmlns:a16="http://schemas.microsoft.com/office/drawing/2014/main" id="{BFDE9A27-FCC0-A9F8-BBC5-A2536E016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00" y="1111562"/>
            <a:ext cx="1916727" cy="900557"/>
          </a:xfrm>
          <a:prstGeom prst="rect">
            <a:avLst/>
          </a:prstGeom>
          <a:noFill/>
          <a:extLst>
            <a:ext uri="{909E8E84-426E-40DD-AFC4-6F175D3DCCD1}">
              <a14:hiddenFill xmlns:a14="http://schemas.microsoft.com/office/drawing/2010/main">
                <a:solidFill>
                  <a:srgbClr val="FFFFFF"/>
                </a:solidFill>
              </a14:hiddenFill>
            </a:ext>
          </a:extLst>
        </p:spPr>
      </p:pic>
      <p:sp>
        <p:nvSpPr>
          <p:cNvPr id="94" name="Rektangel 93">
            <a:extLst>
              <a:ext uri="{FF2B5EF4-FFF2-40B4-BE49-F238E27FC236}">
                <a16:creationId xmlns:a16="http://schemas.microsoft.com/office/drawing/2014/main" id="{7601AABA-F43D-35E1-CE50-2D2202B37645}"/>
              </a:ext>
            </a:extLst>
          </p:cNvPr>
          <p:cNvSpPr/>
          <p:nvPr/>
        </p:nvSpPr>
        <p:spPr>
          <a:xfrm>
            <a:off x="10240360" y="2237227"/>
            <a:ext cx="1588167" cy="625714"/>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b="1">
                <a:solidFill>
                  <a:schemeClr val="accent1">
                    <a:lumMod val="50000"/>
                  </a:schemeClr>
                </a:solidFill>
                <a:latin typeface="Montserrat"/>
              </a:rPr>
              <a:t>Supplerende oplysninger</a:t>
            </a:r>
          </a:p>
        </p:txBody>
      </p:sp>
      <p:cxnSp>
        <p:nvCxnSpPr>
          <p:cNvPr id="95" name="Lige forbindelse 94">
            <a:extLst>
              <a:ext uri="{FF2B5EF4-FFF2-40B4-BE49-F238E27FC236}">
                <a16:creationId xmlns:a16="http://schemas.microsoft.com/office/drawing/2014/main" id="{23ABC532-4B4D-E25C-1534-D515293E47AB}"/>
              </a:ext>
            </a:extLst>
          </p:cNvPr>
          <p:cNvCxnSpPr>
            <a:cxnSpLocks/>
            <a:stCxn id="94" idx="2"/>
          </p:cNvCxnSpPr>
          <p:nvPr/>
        </p:nvCxnSpPr>
        <p:spPr>
          <a:xfrm>
            <a:off x="11034444" y="2862941"/>
            <a:ext cx="0" cy="753944"/>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1285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a:xfrm>
            <a:off x="845320" y="165490"/>
            <a:ext cx="10515600" cy="1325563"/>
          </a:xfrm>
        </p:spPr>
        <p:txBody>
          <a:bodyPr>
            <a:normAutofit/>
          </a:bodyPr>
          <a:lstStyle/>
          <a:p>
            <a:r>
              <a:rPr lang="da-DK" sz="3600" b="1">
                <a:latin typeface="Montserrat"/>
              </a:rPr>
              <a:t>Best case – Tidslinje (Grydholt)</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cxnSp>
        <p:nvCxnSpPr>
          <p:cNvPr id="3" name="Lige pilforbindelse 2">
            <a:extLst>
              <a:ext uri="{FF2B5EF4-FFF2-40B4-BE49-F238E27FC236}">
                <a16:creationId xmlns:a16="http://schemas.microsoft.com/office/drawing/2014/main" id="{58E1CF98-3407-3AEC-000C-9D2EDAAEFE39}"/>
              </a:ext>
            </a:extLst>
          </p:cNvPr>
          <p:cNvCxnSpPr>
            <a:cxnSpLocks/>
          </p:cNvCxnSpPr>
          <p:nvPr/>
        </p:nvCxnSpPr>
        <p:spPr>
          <a:xfrm>
            <a:off x="1101427" y="3435526"/>
            <a:ext cx="12911824" cy="0"/>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Lige forbindelse 3">
            <a:extLst>
              <a:ext uri="{FF2B5EF4-FFF2-40B4-BE49-F238E27FC236}">
                <a16:creationId xmlns:a16="http://schemas.microsoft.com/office/drawing/2014/main" id="{90566947-B164-1C25-B516-C571334E7DEE}"/>
              </a:ext>
            </a:extLst>
          </p:cNvPr>
          <p:cNvCxnSpPr>
            <a:cxnSpLocks/>
          </p:cNvCxnSpPr>
          <p:nvPr/>
        </p:nvCxnSpPr>
        <p:spPr>
          <a:xfrm flipV="1">
            <a:off x="1592506" y="3175678"/>
            <a:ext cx="0" cy="51969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Lige forbindelse 5">
            <a:extLst>
              <a:ext uri="{FF2B5EF4-FFF2-40B4-BE49-F238E27FC236}">
                <a16:creationId xmlns:a16="http://schemas.microsoft.com/office/drawing/2014/main" id="{54EA7A17-A624-F7EF-6B17-B64EF5CD585D}"/>
              </a:ext>
            </a:extLst>
          </p:cNvPr>
          <p:cNvCxnSpPr>
            <a:cxnSpLocks/>
          </p:cNvCxnSpPr>
          <p:nvPr/>
        </p:nvCxnSpPr>
        <p:spPr>
          <a:xfrm flipV="1">
            <a:off x="9639134" y="3162657"/>
            <a:ext cx="0" cy="51969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918976B0-3768-90D3-A6C3-97E9A6F53309}"/>
              </a:ext>
            </a:extLst>
          </p:cNvPr>
          <p:cNvCxnSpPr>
            <a:cxnSpLocks/>
          </p:cNvCxnSpPr>
          <p:nvPr/>
        </p:nvCxnSpPr>
        <p:spPr>
          <a:xfrm flipV="1">
            <a:off x="4417205" y="3187136"/>
            <a:ext cx="0" cy="49521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59F3BBF2-3A21-585D-6184-10E30B3B110E}"/>
              </a:ext>
            </a:extLst>
          </p:cNvPr>
          <p:cNvSpPr txBox="1"/>
          <p:nvPr/>
        </p:nvSpPr>
        <p:spPr>
          <a:xfrm>
            <a:off x="915279" y="2616499"/>
            <a:ext cx="1432791" cy="523220"/>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Indsendelse af forslag</a:t>
            </a:r>
          </a:p>
        </p:txBody>
      </p:sp>
      <p:sp>
        <p:nvSpPr>
          <p:cNvPr id="12" name="Tekstfelt 11">
            <a:extLst>
              <a:ext uri="{FF2B5EF4-FFF2-40B4-BE49-F238E27FC236}">
                <a16:creationId xmlns:a16="http://schemas.microsoft.com/office/drawing/2014/main" id="{C1B789BA-5135-72E0-9286-E1560D295DFC}"/>
              </a:ext>
            </a:extLst>
          </p:cNvPr>
          <p:cNvSpPr txBox="1"/>
          <p:nvPr/>
        </p:nvSpPr>
        <p:spPr>
          <a:xfrm>
            <a:off x="1101356" y="3762212"/>
            <a:ext cx="934994" cy="307777"/>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Q1 2023</a:t>
            </a:r>
          </a:p>
        </p:txBody>
      </p:sp>
      <p:sp>
        <p:nvSpPr>
          <p:cNvPr id="13" name="Tekstfelt 12">
            <a:extLst>
              <a:ext uri="{FF2B5EF4-FFF2-40B4-BE49-F238E27FC236}">
                <a16:creationId xmlns:a16="http://schemas.microsoft.com/office/drawing/2014/main" id="{B7DBD41C-5284-DB08-CA68-DCDBB6ADEF0C}"/>
              </a:ext>
            </a:extLst>
          </p:cNvPr>
          <p:cNvSpPr txBox="1"/>
          <p:nvPr/>
        </p:nvSpPr>
        <p:spPr>
          <a:xfrm>
            <a:off x="9123343" y="3758918"/>
            <a:ext cx="1001933" cy="307777"/>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Q2 2027</a:t>
            </a:r>
          </a:p>
        </p:txBody>
      </p:sp>
      <p:sp>
        <p:nvSpPr>
          <p:cNvPr id="16" name="Tekstfelt 15">
            <a:extLst>
              <a:ext uri="{FF2B5EF4-FFF2-40B4-BE49-F238E27FC236}">
                <a16:creationId xmlns:a16="http://schemas.microsoft.com/office/drawing/2014/main" id="{7444AD6D-CAFE-08C1-AD7E-ADB9A812B64C}"/>
              </a:ext>
            </a:extLst>
          </p:cNvPr>
          <p:cNvSpPr txBox="1"/>
          <p:nvPr/>
        </p:nvSpPr>
        <p:spPr>
          <a:xfrm>
            <a:off x="5636743" y="2401176"/>
            <a:ext cx="2998699" cy="738664"/>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Godkendt lokalplan og </a:t>
            </a:r>
            <a:r>
              <a:rPr lang="da-DK" sz="1400" b="1" err="1">
                <a:latin typeface="Montserrat"/>
              </a:rPr>
              <a:t>byg.tilladelse</a:t>
            </a:r>
            <a:r>
              <a:rPr lang="da-DK" sz="1400" b="1">
                <a:latin typeface="Montserrat"/>
              </a:rPr>
              <a:t> + investormøde + første spadestik</a:t>
            </a:r>
          </a:p>
        </p:txBody>
      </p:sp>
      <p:sp>
        <p:nvSpPr>
          <p:cNvPr id="18" name="Tekstfelt 17">
            <a:extLst>
              <a:ext uri="{FF2B5EF4-FFF2-40B4-BE49-F238E27FC236}">
                <a16:creationId xmlns:a16="http://schemas.microsoft.com/office/drawing/2014/main" id="{289E2970-E68E-9CAA-C9FB-3B87ADFCA110}"/>
              </a:ext>
            </a:extLst>
          </p:cNvPr>
          <p:cNvSpPr txBox="1"/>
          <p:nvPr/>
        </p:nvSpPr>
        <p:spPr>
          <a:xfrm>
            <a:off x="9170548" y="2614840"/>
            <a:ext cx="908391" cy="523220"/>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Projekt færdigt</a:t>
            </a:r>
          </a:p>
        </p:txBody>
      </p:sp>
      <p:sp>
        <p:nvSpPr>
          <p:cNvPr id="19" name="Tekstfelt 18">
            <a:extLst>
              <a:ext uri="{FF2B5EF4-FFF2-40B4-BE49-F238E27FC236}">
                <a16:creationId xmlns:a16="http://schemas.microsoft.com/office/drawing/2014/main" id="{9FB9BEF7-5143-57F8-468A-A1A1D143EDBC}"/>
              </a:ext>
            </a:extLst>
          </p:cNvPr>
          <p:cNvSpPr txBox="1"/>
          <p:nvPr/>
        </p:nvSpPr>
        <p:spPr>
          <a:xfrm>
            <a:off x="3564740" y="2411852"/>
            <a:ext cx="1728844" cy="738664"/>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Igangsættelse af VVM/Lokalplan</a:t>
            </a:r>
          </a:p>
        </p:txBody>
      </p:sp>
      <p:sp>
        <p:nvSpPr>
          <p:cNvPr id="24" name="Tekstfelt 23">
            <a:extLst>
              <a:ext uri="{FF2B5EF4-FFF2-40B4-BE49-F238E27FC236}">
                <a16:creationId xmlns:a16="http://schemas.microsoft.com/office/drawing/2014/main" id="{F9AC13F1-2DDC-8574-49FA-4AA5279AB451}"/>
              </a:ext>
            </a:extLst>
          </p:cNvPr>
          <p:cNvSpPr txBox="1"/>
          <p:nvPr/>
        </p:nvSpPr>
        <p:spPr>
          <a:xfrm>
            <a:off x="1101429" y="4418548"/>
            <a:ext cx="10257451" cy="338554"/>
          </a:xfrm>
          <a:prstGeom prst="rect">
            <a:avLst/>
          </a:prstGeom>
          <a:noFill/>
          <a:ln>
            <a:solidFill>
              <a:schemeClr val="accent1">
                <a:lumMod val="50000"/>
              </a:schemeClr>
            </a:solidFill>
            <a:prstDash val="sysDash"/>
          </a:ln>
        </p:spPr>
        <p:txBody>
          <a:bodyPr wrap="square" lIns="91440" tIns="45720" rIns="91440" bIns="45720" rtlCol="0" anchor="t">
            <a:spAutoFit/>
          </a:bodyPr>
          <a:lstStyle/>
          <a:p>
            <a:pPr algn="ctr"/>
            <a:r>
              <a:rPr lang="da-DK" sz="1600" b="1">
                <a:latin typeface="Montserrat"/>
              </a:rPr>
              <a:t>Løbende dialog mellem borgere og partnerskabet</a:t>
            </a:r>
          </a:p>
        </p:txBody>
      </p:sp>
      <p:sp>
        <p:nvSpPr>
          <p:cNvPr id="27" name="Tekstfelt 26">
            <a:extLst>
              <a:ext uri="{FF2B5EF4-FFF2-40B4-BE49-F238E27FC236}">
                <a16:creationId xmlns:a16="http://schemas.microsoft.com/office/drawing/2014/main" id="{40769FA5-FC9A-F6E8-7237-72E21803F15E}"/>
              </a:ext>
            </a:extLst>
          </p:cNvPr>
          <p:cNvSpPr txBox="1"/>
          <p:nvPr/>
        </p:nvSpPr>
        <p:spPr>
          <a:xfrm>
            <a:off x="3919700" y="3765880"/>
            <a:ext cx="993675" cy="307777"/>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Q3 2024</a:t>
            </a:r>
          </a:p>
        </p:txBody>
      </p:sp>
      <p:sp>
        <p:nvSpPr>
          <p:cNvPr id="29" name="Tekstfelt 28">
            <a:extLst>
              <a:ext uri="{FF2B5EF4-FFF2-40B4-BE49-F238E27FC236}">
                <a16:creationId xmlns:a16="http://schemas.microsoft.com/office/drawing/2014/main" id="{C7CCE862-845F-7FEC-BA54-081D0ED70188}"/>
              </a:ext>
            </a:extLst>
          </p:cNvPr>
          <p:cNvSpPr txBox="1"/>
          <p:nvPr/>
        </p:nvSpPr>
        <p:spPr>
          <a:xfrm>
            <a:off x="6489787" y="3759663"/>
            <a:ext cx="1286576" cy="307777"/>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Q3-Q4 2025</a:t>
            </a:r>
          </a:p>
        </p:txBody>
      </p:sp>
      <p:cxnSp>
        <p:nvCxnSpPr>
          <p:cNvPr id="34" name="Lige forbindelse 33">
            <a:extLst>
              <a:ext uri="{FF2B5EF4-FFF2-40B4-BE49-F238E27FC236}">
                <a16:creationId xmlns:a16="http://schemas.microsoft.com/office/drawing/2014/main" id="{3F23252C-1FBB-0892-6A3D-C733090519FA}"/>
              </a:ext>
            </a:extLst>
          </p:cNvPr>
          <p:cNvCxnSpPr>
            <a:cxnSpLocks/>
          </p:cNvCxnSpPr>
          <p:nvPr/>
        </p:nvCxnSpPr>
        <p:spPr>
          <a:xfrm flipV="1">
            <a:off x="7133989" y="3176205"/>
            <a:ext cx="0" cy="51969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76D011F5-C788-1A44-F684-76C6B43518BC}"/>
              </a:ext>
            </a:extLst>
          </p:cNvPr>
          <p:cNvCxnSpPr>
            <a:cxnSpLocks/>
          </p:cNvCxnSpPr>
          <p:nvPr/>
        </p:nvCxnSpPr>
        <p:spPr>
          <a:xfrm flipV="1">
            <a:off x="11265175" y="3178781"/>
            <a:ext cx="0" cy="51969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Tekstfelt 40">
            <a:extLst>
              <a:ext uri="{FF2B5EF4-FFF2-40B4-BE49-F238E27FC236}">
                <a16:creationId xmlns:a16="http://schemas.microsoft.com/office/drawing/2014/main" id="{DC0A3650-FDC3-11A3-FA90-CA22C6DA68F1}"/>
              </a:ext>
            </a:extLst>
          </p:cNvPr>
          <p:cNvSpPr txBox="1"/>
          <p:nvPr/>
        </p:nvSpPr>
        <p:spPr>
          <a:xfrm>
            <a:off x="10706996" y="3760278"/>
            <a:ext cx="1152606" cy="307777"/>
          </a:xfrm>
          <a:prstGeom prst="rect">
            <a:avLst/>
          </a:prstGeom>
          <a:noFill/>
          <a:ln>
            <a:solidFill>
              <a:schemeClr val="accent1">
                <a:lumMod val="50000"/>
              </a:schemeClr>
            </a:solidFill>
          </a:ln>
        </p:spPr>
        <p:txBody>
          <a:bodyPr wrap="square" rtlCol="0">
            <a:spAutoFit/>
          </a:bodyPr>
          <a:lstStyle/>
          <a:p>
            <a:pPr algn="ctr"/>
            <a:r>
              <a:rPr lang="da-DK" sz="1400" b="1">
                <a:latin typeface="Texta Alt Book" panose="02000000000000000000" pitchFamily="50" charset="0"/>
                <a:sym typeface="Wingdings" panose="05000000000000000000" pitchFamily="2" charset="2"/>
              </a:rPr>
              <a:t></a:t>
            </a:r>
            <a:endParaRPr lang="da-DK" sz="1400" b="1">
              <a:latin typeface="Texta Alt Book" panose="02000000000000000000" pitchFamily="50" charset="0"/>
            </a:endParaRPr>
          </a:p>
        </p:txBody>
      </p:sp>
      <p:sp>
        <p:nvSpPr>
          <p:cNvPr id="42" name="Tekstfelt 41">
            <a:extLst>
              <a:ext uri="{FF2B5EF4-FFF2-40B4-BE49-F238E27FC236}">
                <a16:creationId xmlns:a16="http://schemas.microsoft.com/office/drawing/2014/main" id="{43393219-EB03-F54D-D59E-43419092D6CD}"/>
              </a:ext>
            </a:extLst>
          </p:cNvPr>
          <p:cNvSpPr txBox="1"/>
          <p:nvPr/>
        </p:nvSpPr>
        <p:spPr>
          <a:xfrm>
            <a:off x="10810832" y="2617145"/>
            <a:ext cx="908391" cy="523220"/>
          </a:xfrm>
          <a:prstGeom prst="rect">
            <a:avLst/>
          </a:prstGeom>
          <a:noFill/>
          <a:ln>
            <a:solidFill>
              <a:schemeClr val="accent1">
                <a:lumMod val="50000"/>
              </a:schemeClr>
            </a:solidFill>
          </a:ln>
        </p:spPr>
        <p:txBody>
          <a:bodyPr wrap="square" lIns="91440" tIns="45720" rIns="91440" bIns="45720" rtlCol="0" anchor="t">
            <a:spAutoFit/>
          </a:bodyPr>
          <a:lstStyle/>
          <a:p>
            <a:pPr algn="ctr"/>
            <a:r>
              <a:rPr lang="da-DK" sz="1400" b="1">
                <a:latin typeface="Montserrat"/>
              </a:rPr>
              <a:t>Parken driftes</a:t>
            </a:r>
          </a:p>
        </p:txBody>
      </p:sp>
      <p:pic>
        <p:nvPicPr>
          <p:cNvPr id="2" name="Billede 1">
            <a:extLst>
              <a:ext uri="{FF2B5EF4-FFF2-40B4-BE49-F238E27FC236}">
                <a16:creationId xmlns:a16="http://schemas.microsoft.com/office/drawing/2014/main" id="{B3B3AE93-30E3-F227-F15F-2E391DDC9BAC}"/>
              </a:ext>
            </a:extLst>
          </p:cNvPr>
          <p:cNvPicPr>
            <a:picLocks noChangeAspect="1"/>
          </p:cNvPicPr>
          <p:nvPr/>
        </p:nvPicPr>
        <p:blipFill>
          <a:blip r:embed="rId4"/>
          <a:stretch>
            <a:fillRect/>
          </a:stretch>
        </p:blipFill>
        <p:spPr>
          <a:xfrm>
            <a:off x="293945" y="5311447"/>
            <a:ext cx="1298561" cy="1335140"/>
          </a:xfrm>
          <a:prstGeom prst="rect">
            <a:avLst/>
          </a:prstGeom>
        </p:spPr>
      </p:pic>
    </p:spTree>
    <p:extLst>
      <p:ext uri="{BB962C8B-B14F-4D97-AF65-F5344CB8AC3E}">
        <p14:creationId xmlns:p14="http://schemas.microsoft.com/office/powerpoint/2010/main" val="22596179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4" name="Titel 3">
            <a:extLst>
              <a:ext uri="{FF2B5EF4-FFF2-40B4-BE49-F238E27FC236}">
                <a16:creationId xmlns:a16="http://schemas.microsoft.com/office/drawing/2014/main" id="{24151494-640F-47AC-4648-AC8038BD7798}"/>
              </a:ext>
            </a:extLst>
          </p:cNvPr>
          <p:cNvSpPr>
            <a:spLocks noGrp="1"/>
          </p:cNvSpPr>
          <p:nvPr>
            <p:ph type="title"/>
          </p:nvPr>
        </p:nvSpPr>
        <p:spPr>
          <a:xfrm>
            <a:off x="290017" y="288173"/>
            <a:ext cx="6615863" cy="1325563"/>
          </a:xfrm>
        </p:spPr>
        <p:txBody>
          <a:bodyPr>
            <a:normAutofit/>
          </a:bodyPr>
          <a:lstStyle/>
          <a:p>
            <a:pPr algn="ctr"/>
            <a:r>
              <a:rPr lang="da-DK" sz="3600" b="1">
                <a:latin typeface="Montserrat"/>
              </a:rPr>
              <a:t>Myndighedsbehandling</a:t>
            </a:r>
            <a:br>
              <a:rPr lang="da-DK" sz="3600" b="1">
                <a:latin typeface="Montserrat"/>
              </a:rPr>
            </a:br>
            <a:r>
              <a:rPr lang="da-DK" sz="3600" b="1">
                <a:latin typeface="Montserrat"/>
              </a:rPr>
              <a:t>Grydholt</a:t>
            </a:r>
          </a:p>
        </p:txBody>
      </p:sp>
      <p:pic>
        <p:nvPicPr>
          <p:cNvPr id="3" name="Billede 2">
            <a:extLst>
              <a:ext uri="{FF2B5EF4-FFF2-40B4-BE49-F238E27FC236}">
                <a16:creationId xmlns:a16="http://schemas.microsoft.com/office/drawing/2014/main" id="{DDD18F1D-B1D7-985E-3DFD-F11A63BC50AD}"/>
              </a:ext>
            </a:extLst>
          </p:cNvPr>
          <p:cNvPicPr>
            <a:picLocks noChangeAspect="1"/>
          </p:cNvPicPr>
          <p:nvPr/>
        </p:nvPicPr>
        <p:blipFill>
          <a:blip r:embed="rId4"/>
          <a:stretch>
            <a:fillRect/>
          </a:stretch>
        </p:blipFill>
        <p:spPr>
          <a:xfrm>
            <a:off x="6834975" y="365125"/>
            <a:ext cx="4689569" cy="5413182"/>
          </a:xfrm>
          <a:prstGeom prst="rect">
            <a:avLst/>
          </a:prstGeom>
        </p:spPr>
      </p:pic>
      <p:sp>
        <p:nvSpPr>
          <p:cNvPr id="5" name="Tekstfelt 4">
            <a:extLst>
              <a:ext uri="{FF2B5EF4-FFF2-40B4-BE49-F238E27FC236}">
                <a16:creationId xmlns:a16="http://schemas.microsoft.com/office/drawing/2014/main" id="{7DCECC35-E09B-66BF-3556-7B77210B4A2A}"/>
              </a:ext>
            </a:extLst>
          </p:cNvPr>
          <p:cNvSpPr txBox="1"/>
          <p:nvPr/>
        </p:nvSpPr>
        <p:spPr>
          <a:xfrm>
            <a:off x="555005" y="1715881"/>
            <a:ext cx="5924346" cy="3139321"/>
          </a:xfrm>
          <a:prstGeom prst="rect">
            <a:avLst/>
          </a:prstGeom>
          <a:noFill/>
        </p:spPr>
        <p:txBody>
          <a:bodyPr wrap="square" lIns="91440" tIns="45720" rIns="91440" bIns="45720" rtlCol="0" anchor="t">
            <a:spAutoFit/>
          </a:bodyPr>
          <a:lstStyle/>
          <a:p>
            <a:r>
              <a:rPr lang="da-DK" b="1" dirty="0">
                <a:latin typeface="Montserrat"/>
              </a:rPr>
              <a:t>Partnerskabet har endnu ikke fået den endelige accept fra Byrådet om at starte den konkrete planlægning i Grydholt. </a:t>
            </a:r>
            <a:endParaRPr lang="da-DK" dirty="0">
              <a:latin typeface="Calibri" panose="020F0502020204030204"/>
              <a:ea typeface="Calibri"/>
              <a:cs typeface="Calibri"/>
            </a:endParaRPr>
          </a:p>
          <a:p>
            <a:r>
              <a:rPr lang="da-DK" b="1" dirty="0">
                <a:latin typeface="Montserrat"/>
              </a:rPr>
              <a:t>Det forventes at ske snarest</a:t>
            </a:r>
            <a:endParaRPr lang="da-DK" dirty="0">
              <a:latin typeface="Calibri" panose="020F0502020204030204"/>
              <a:ea typeface="Calibri"/>
              <a:cs typeface="Calibri"/>
            </a:endParaRPr>
          </a:p>
          <a:p>
            <a:endParaRPr lang="da-DK" b="1" dirty="0">
              <a:latin typeface="Montserrat"/>
            </a:endParaRPr>
          </a:p>
          <a:p>
            <a:r>
              <a:rPr lang="da-DK" b="1" dirty="0">
                <a:latin typeface="Montserrat"/>
              </a:rPr>
              <a:t>Partnerskabet er allerede i gang med de </a:t>
            </a:r>
          </a:p>
          <a:p>
            <a:r>
              <a:rPr lang="da-DK" b="1" dirty="0">
                <a:latin typeface="Montserrat"/>
              </a:rPr>
              <a:t>indledende naturundersøgelser der er en </a:t>
            </a:r>
            <a:endParaRPr lang="da-DK" dirty="0">
              <a:latin typeface="Calibri" panose="020F0502020204030204"/>
              <a:ea typeface="Calibri" panose="020F0502020204030204"/>
              <a:cs typeface="Calibri" panose="020F0502020204030204"/>
            </a:endParaRPr>
          </a:p>
          <a:p>
            <a:r>
              <a:rPr lang="da-DK" b="1" dirty="0">
                <a:latin typeface="Montserrat"/>
              </a:rPr>
              <a:t>forudsætning for at kunne lave en</a:t>
            </a:r>
            <a:endParaRPr lang="da-DK" dirty="0">
              <a:latin typeface="Calibri" panose="020F0502020204030204"/>
              <a:ea typeface="Calibri" panose="020F0502020204030204"/>
              <a:cs typeface="Calibri" panose="020F0502020204030204"/>
            </a:endParaRPr>
          </a:p>
          <a:p>
            <a:r>
              <a:rPr lang="da-DK" b="1" dirty="0">
                <a:latin typeface="Montserrat"/>
              </a:rPr>
              <a:t>Miljøkonsekvensrapport</a:t>
            </a:r>
          </a:p>
          <a:p>
            <a:endParaRPr lang="da-DK" b="1" dirty="0">
              <a:latin typeface="Montserrat"/>
            </a:endParaRPr>
          </a:p>
          <a:p>
            <a:endParaRPr lang="da-DK" b="1" dirty="0">
              <a:latin typeface="Montserrat"/>
            </a:endParaRPr>
          </a:p>
        </p:txBody>
      </p:sp>
    </p:spTree>
    <p:extLst>
      <p:ext uri="{BB962C8B-B14F-4D97-AF65-F5344CB8AC3E}">
        <p14:creationId xmlns:p14="http://schemas.microsoft.com/office/powerpoint/2010/main" val="27281890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Hvad skal der ske nu?</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38200" y="1609382"/>
            <a:ext cx="10515600" cy="4351338"/>
          </a:xfrm>
        </p:spPr>
        <p:txBody>
          <a:bodyPr vert="horz" lIns="91440" tIns="45720" rIns="91440" bIns="45720" rtlCol="0" anchor="t">
            <a:normAutofit/>
          </a:bodyPr>
          <a:lstStyle/>
          <a:p>
            <a:r>
              <a:rPr lang="da-DK" sz="2400" b="1" dirty="0">
                <a:latin typeface="Montserrat"/>
              </a:rPr>
              <a:t>Partnerskabet har indsendt oplæg til planafdelingen i Holstebro Kommune, som forelægges politikerne i forhold til beslutning om den videre proces</a:t>
            </a:r>
          </a:p>
          <a:p>
            <a:endParaRPr lang="da-DK" sz="2400" b="1" dirty="0">
              <a:latin typeface="Montserrat"/>
            </a:endParaRPr>
          </a:p>
          <a:p>
            <a:r>
              <a:rPr lang="da-DK" sz="2400" b="1" dirty="0">
                <a:latin typeface="Montserrat"/>
              </a:rPr>
              <a:t>På baggrund af politisk behandling i Holstebro Kommune vil vi holde kontakt til jer gennem Borgerforeningen og projektets hjemmeside</a:t>
            </a:r>
          </a:p>
          <a:p>
            <a:endParaRPr lang="da-DK" sz="2400" b="1" dirty="0">
              <a:latin typeface="Montserrat"/>
            </a:endParaRPr>
          </a:p>
          <a:p>
            <a:r>
              <a:rPr lang="da-DK" sz="2400" b="1" dirty="0">
                <a:latin typeface="Montserrat"/>
              </a:rPr>
              <a:t>Partnerskabet er i gang med de indledende Miljøkonsekvensvurderinger – en opgave der forventes at tage mere end 1 år</a:t>
            </a:r>
          </a:p>
          <a:p>
            <a:endParaRPr lang="da-DK" sz="2400" b="1" dirty="0">
              <a:latin typeface="Montserrat"/>
            </a:endParaRP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29852694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Dagsorden for mødet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38200" y="1690688"/>
            <a:ext cx="10515600" cy="4351338"/>
          </a:xfrm>
        </p:spPr>
        <p:txBody>
          <a:bodyPr vert="horz" lIns="91440" tIns="45720" rIns="91440" bIns="45720" rtlCol="0" anchor="t">
            <a:noAutofit/>
          </a:bodyPr>
          <a:lstStyle/>
          <a:p>
            <a:pPr>
              <a:lnSpc>
                <a:spcPct val="100000"/>
              </a:lnSpc>
            </a:pPr>
            <a:r>
              <a:rPr lang="da-DK" b="1">
                <a:solidFill>
                  <a:schemeClr val="bg2">
                    <a:lumMod val="75000"/>
                  </a:schemeClr>
                </a:solidFill>
                <a:latin typeface="Montserrat"/>
              </a:rPr>
              <a:t>Kort præsentation af projektudviklere</a:t>
            </a:r>
            <a:endParaRPr lang="da-DK"/>
          </a:p>
          <a:p>
            <a:pPr>
              <a:lnSpc>
                <a:spcPct val="100000"/>
              </a:lnSpc>
            </a:pPr>
            <a:r>
              <a:rPr lang="da-DK" b="1">
                <a:solidFill>
                  <a:schemeClr val="bg2">
                    <a:lumMod val="75000"/>
                  </a:schemeClr>
                </a:solidFill>
                <a:latin typeface="Montserrat"/>
              </a:rPr>
              <a:t>Fortælle om projektet</a:t>
            </a:r>
          </a:p>
          <a:p>
            <a:pPr>
              <a:lnSpc>
                <a:spcPct val="100000"/>
              </a:lnSpc>
            </a:pPr>
            <a:r>
              <a:rPr lang="da-DK" b="1">
                <a:solidFill>
                  <a:schemeClr val="bg2">
                    <a:lumMod val="75000"/>
                  </a:schemeClr>
                </a:solidFill>
                <a:latin typeface="Montserrat"/>
              </a:rPr>
              <a:t>Fortælle om de muligheder der er for lokalområdet</a:t>
            </a:r>
          </a:p>
          <a:p>
            <a:pPr>
              <a:lnSpc>
                <a:spcPct val="100000"/>
              </a:lnSpc>
            </a:pPr>
            <a:r>
              <a:rPr lang="da-DK" b="1">
                <a:solidFill>
                  <a:schemeClr val="bg2">
                    <a:lumMod val="75000"/>
                  </a:schemeClr>
                </a:solidFill>
                <a:latin typeface="Montserrat"/>
              </a:rPr>
              <a:t>Medejerskab</a:t>
            </a:r>
          </a:p>
          <a:p>
            <a:pPr>
              <a:lnSpc>
                <a:spcPct val="100000"/>
              </a:lnSpc>
            </a:pPr>
            <a:r>
              <a:rPr lang="da-DK" b="1">
                <a:solidFill>
                  <a:schemeClr val="bg2">
                    <a:lumMod val="75000"/>
                  </a:schemeClr>
                </a:solidFill>
                <a:latin typeface="Montserrat"/>
              </a:rPr>
              <a:t>Den videre proces</a:t>
            </a:r>
          </a:p>
          <a:p>
            <a:pPr>
              <a:lnSpc>
                <a:spcPct val="100000"/>
              </a:lnSpc>
            </a:pPr>
            <a:r>
              <a:rPr lang="da-DK" b="1">
                <a:latin typeface="Montserrat"/>
              </a:rPr>
              <a:t>Mulighed for at stille spørgsmål</a:t>
            </a:r>
          </a:p>
          <a:p>
            <a:pPr>
              <a:lnSpc>
                <a:spcPct val="100000"/>
              </a:lnSpc>
            </a:pPr>
            <a:r>
              <a:rPr lang="da-DK" b="1">
                <a:latin typeface="Montserrat"/>
              </a:rPr>
              <a:t>Modtage inputs</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8453755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383F178-D23E-0A12-7520-848E7289A725}"/>
              </a:ext>
            </a:extLst>
          </p:cNvPr>
          <p:cNvPicPr>
            <a:picLocks noChangeAspect="1"/>
          </p:cNvPicPr>
          <p:nvPr/>
        </p:nvPicPr>
        <p:blipFill>
          <a:blip r:embed="rId3"/>
          <a:stretch>
            <a:fillRect/>
          </a:stretch>
        </p:blipFill>
        <p:spPr>
          <a:xfrm rot="263108">
            <a:off x="6920800" y="20255"/>
            <a:ext cx="5162042" cy="6922857"/>
          </a:xfrm>
          <a:prstGeom prst="rect">
            <a:avLst/>
          </a:prstGeom>
        </p:spPr>
      </p:pic>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4" name="Titel 3">
            <a:extLst>
              <a:ext uri="{FF2B5EF4-FFF2-40B4-BE49-F238E27FC236}">
                <a16:creationId xmlns:a16="http://schemas.microsoft.com/office/drawing/2014/main" id="{24151494-640F-47AC-4648-AC8038BD7798}"/>
              </a:ext>
            </a:extLst>
          </p:cNvPr>
          <p:cNvSpPr>
            <a:spLocks noGrp="1"/>
          </p:cNvSpPr>
          <p:nvPr>
            <p:ph type="title"/>
          </p:nvPr>
        </p:nvSpPr>
        <p:spPr>
          <a:xfrm>
            <a:off x="285750" y="866775"/>
            <a:ext cx="10515600" cy="1325563"/>
          </a:xfrm>
        </p:spPr>
        <p:txBody>
          <a:bodyPr vert="horz" lIns="91440" tIns="45720" rIns="91440" bIns="45720" rtlCol="0" anchor="ctr">
            <a:noAutofit/>
          </a:bodyPr>
          <a:lstStyle/>
          <a:p>
            <a:r>
              <a:rPr lang="da-DK" sz="3200" b="1">
                <a:latin typeface="Montserrat"/>
              </a:rPr>
              <a:t>Hjemmeside</a:t>
            </a:r>
            <a:br>
              <a:rPr lang="da-DK" sz="3200" b="1">
                <a:latin typeface="Montserrat"/>
              </a:rPr>
            </a:br>
            <a:r>
              <a:rPr lang="da-DK" sz="3200" b="1">
                <a:latin typeface="Montserrat"/>
              </a:rPr>
              <a:t>Skriv jer op, så får I løbende</a:t>
            </a:r>
            <a:br>
              <a:rPr lang="da-DK" sz="3200" b="1">
                <a:latin typeface="Montserrat"/>
              </a:rPr>
            </a:br>
            <a:r>
              <a:rPr lang="da-DK" sz="3200" b="1">
                <a:latin typeface="Montserrat"/>
              </a:rPr>
              <a:t>besked når der er nyt!</a:t>
            </a:r>
            <a:br>
              <a:rPr lang="da-DK" sz="3200" b="1">
                <a:effectLst>
                  <a:outerShdw blurRad="38100" dist="38100" dir="2700000" algn="tl">
                    <a:srgbClr val="000000">
                      <a:alpha val="43137"/>
                    </a:srgbClr>
                  </a:outerShdw>
                </a:effectLst>
                <a:latin typeface="Montserrat"/>
              </a:rPr>
            </a:br>
            <a:endParaRPr lang="da-DK" sz="3200" b="1">
              <a:latin typeface="Montserrat"/>
            </a:endParaRPr>
          </a:p>
        </p:txBody>
      </p:sp>
      <p:sp>
        <p:nvSpPr>
          <p:cNvPr id="5" name="Tekstfelt 4">
            <a:extLst>
              <a:ext uri="{FF2B5EF4-FFF2-40B4-BE49-F238E27FC236}">
                <a16:creationId xmlns:a16="http://schemas.microsoft.com/office/drawing/2014/main" id="{5442F8DE-FD88-8309-69B1-F1487A1869A6}"/>
              </a:ext>
            </a:extLst>
          </p:cNvPr>
          <p:cNvSpPr txBox="1"/>
          <p:nvPr/>
        </p:nvSpPr>
        <p:spPr>
          <a:xfrm>
            <a:off x="285786" y="2713165"/>
            <a:ext cx="5602816" cy="830997"/>
          </a:xfrm>
          <a:prstGeom prst="rect">
            <a:avLst/>
          </a:prstGeom>
          <a:noFill/>
        </p:spPr>
        <p:txBody>
          <a:bodyPr wrap="none" lIns="91440" tIns="45720" rIns="91440" bIns="45720" rtlCol="0" anchor="t">
            <a:spAutoFit/>
          </a:bodyPr>
          <a:lstStyle/>
          <a:p>
            <a:pPr algn="ctr"/>
            <a:r>
              <a:rPr lang="da-DK" sz="2400" b="1">
                <a:effectLst>
                  <a:outerShdw blurRad="38100" dist="38100" dir="2700000" algn="tl">
                    <a:srgbClr val="000000">
                      <a:alpha val="43137"/>
                    </a:srgbClr>
                  </a:outerShdw>
                </a:effectLst>
                <a:latin typeface="Montserrat"/>
              </a:rPr>
              <a:t>Info på</a:t>
            </a:r>
            <a:br>
              <a:rPr lang="da-DK" sz="2400" b="1">
                <a:effectLst>
                  <a:outerShdw blurRad="38100" dist="38100" dir="2700000" algn="tl">
                    <a:srgbClr val="000000">
                      <a:alpha val="43137"/>
                    </a:srgbClr>
                  </a:outerShdw>
                </a:effectLst>
                <a:latin typeface="Montserrat"/>
              </a:rPr>
            </a:br>
            <a:r>
              <a:rPr lang="da-DK" sz="2400">
                <a:latin typeface="Montserrat"/>
                <a:hlinkClick r:id="rId5"/>
              </a:rPr>
              <a:t>www.energiparkholstebrostruer.dk</a:t>
            </a:r>
            <a:endParaRPr lang="da-DK" sz="2400">
              <a:latin typeface="Montserrat"/>
            </a:endParaRPr>
          </a:p>
        </p:txBody>
      </p:sp>
    </p:spTree>
    <p:extLst>
      <p:ext uri="{BB962C8B-B14F-4D97-AF65-F5344CB8AC3E}">
        <p14:creationId xmlns:p14="http://schemas.microsoft.com/office/powerpoint/2010/main" val="22461154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Spørgsmål og inputs fra jer!</a:t>
            </a:r>
          </a:p>
        </p:txBody>
      </p:sp>
      <p:pic>
        <p:nvPicPr>
          <p:cNvPr id="3" name="Pladsholder til indhold 2" descr="Spørgsmålstegn med massiv udfyldning">
            <a:extLst>
              <a:ext uri="{FF2B5EF4-FFF2-40B4-BE49-F238E27FC236}">
                <a16:creationId xmlns:a16="http://schemas.microsoft.com/office/drawing/2014/main" id="{927C0612-FE76-7C0B-04C8-314A54C50B7C}"/>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1400" y="1413290"/>
            <a:ext cx="4132901" cy="4132901"/>
          </a:xfrm>
        </p:spPr>
      </p:pic>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4" name="Billede 3" descr="Et billede, der indeholder menneske, Ansigt, person&#10;&#10;Automatisk genereret beskrivelse">
            <a:extLst>
              <a:ext uri="{FF2B5EF4-FFF2-40B4-BE49-F238E27FC236}">
                <a16:creationId xmlns:a16="http://schemas.microsoft.com/office/drawing/2014/main" id="{5824B9F6-6DAE-9B63-E010-6DEA96AD64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99008"/>
            <a:ext cx="3581400" cy="4527051"/>
          </a:xfrm>
          <a:prstGeom prst="rect">
            <a:avLst/>
          </a:prstGeom>
        </p:spPr>
      </p:pic>
    </p:spTree>
    <p:extLst>
      <p:ext uri="{BB962C8B-B14F-4D97-AF65-F5344CB8AC3E}">
        <p14:creationId xmlns:p14="http://schemas.microsoft.com/office/powerpoint/2010/main" val="33737735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6" name="Billede 5">
            <a:extLst>
              <a:ext uri="{FF2B5EF4-FFF2-40B4-BE49-F238E27FC236}">
                <a16:creationId xmlns:a16="http://schemas.microsoft.com/office/drawing/2014/main" id="{52B7B430-5DE4-104B-0EA5-D05716CC603D}"/>
              </a:ext>
            </a:extLst>
          </p:cNvPr>
          <p:cNvPicPr>
            <a:picLocks noChangeAspect="1"/>
          </p:cNvPicPr>
          <p:nvPr/>
        </p:nvPicPr>
        <p:blipFill>
          <a:blip r:embed="rId4"/>
          <a:stretch>
            <a:fillRect/>
          </a:stretch>
        </p:blipFill>
        <p:spPr>
          <a:xfrm>
            <a:off x="-3601110" y="7324173"/>
            <a:ext cx="5627692" cy="3278403"/>
          </a:xfrm>
          <a:prstGeom prst="rect">
            <a:avLst/>
          </a:prstGeom>
        </p:spPr>
      </p:pic>
      <p:sp>
        <p:nvSpPr>
          <p:cNvPr id="3" name="Titel 2">
            <a:extLst>
              <a:ext uri="{FF2B5EF4-FFF2-40B4-BE49-F238E27FC236}">
                <a16:creationId xmlns:a16="http://schemas.microsoft.com/office/drawing/2014/main" id="{34048753-70A0-A636-C0A1-5D2FBC7E6D30}"/>
              </a:ext>
            </a:extLst>
          </p:cNvPr>
          <p:cNvSpPr>
            <a:spLocks noGrp="1"/>
          </p:cNvSpPr>
          <p:nvPr>
            <p:ph type="title"/>
          </p:nvPr>
        </p:nvSpPr>
        <p:spPr>
          <a:xfrm>
            <a:off x="339695" y="443461"/>
            <a:ext cx="3935278" cy="1357851"/>
          </a:xfrm>
        </p:spPr>
        <p:txBody>
          <a:bodyPr/>
          <a:lstStyle/>
          <a:p>
            <a:r>
              <a:rPr lang="da-DK" b="1">
                <a:latin typeface="Montserrat"/>
              </a:rPr>
              <a:t>Nærmeste naboer</a:t>
            </a:r>
          </a:p>
        </p:txBody>
      </p:sp>
      <p:sp>
        <p:nvSpPr>
          <p:cNvPr id="2" name="Titel 2">
            <a:extLst>
              <a:ext uri="{FF2B5EF4-FFF2-40B4-BE49-F238E27FC236}">
                <a16:creationId xmlns:a16="http://schemas.microsoft.com/office/drawing/2014/main" id="{E674963B-E620-8800-1052-36C3BF301F15}"/>
              </a:ext>
            </a:extLst>
          </p:cNvPr>
          <p:cNvSpPr txBox="1">
            <a:spLocks/>
          </p:cNvSpPr>
          <p:nvPr/>
        </p:nvSpPr>
        <p:spPr>
          <a:xfrm>
            <a:off x="340963" y="1944720"/>
            <a:ext cx="4072685" cy="29704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a:buChar char="•"/>
            </a:pPr>
            <a:r>
              <a:rPr lang="da-DK" sz="2400" b="1" dirty="0">
                <a:latin typeface="Montserrat"/>
              </a:rPr>
              <a:t>Der har været afholdt møde med de nærmeste naboer den 2. maj</a:t>
            </a:r>
            <a:endParaRPr lang="da-DK" dirty="0">
              <a:latin typeface="Calibri Light" panose="020F0302020204030204"/>
              <a:ea typeface="Calibri Light" panose="020F0302020204030204"/>
              <a:cs typeface="Calibri Light" panose="020F0302020204030204"/>
            </a:endParaRPr>
          </a:p>
          <a:p>
            <a:endParaRPr lang="da-DK" sz="2400" dirty="0">
              <a:latin typeface="Montserrat"/>
            </a:endParaRPr>
          </a:p>
        </p:txBody>
      </p:sp>
      <p:pic>
        <p:nvPicPr>
          <p:cNvPr id="5" name="Billede 4" descr="Et billede, der indeholder kort, tekst, atlas&#10;&#10;Beskrivelsen er genereret automatisk">
            <a:extLst>
              <a:ext uri="{FF2B5EF4-FFF2-40B4-BE49-F238E27FC236}">
                <a16:creationId xmlns:a16="http://schemas.microsoft.com/office/drawing/2014/main" id="{B7BDC91C-DF10-413F-DB9F-A48DE32723B3}"/>
              </a:ext>
            </a:extLst>
          </p:cNvPr>
          <p:cNvPicPr>
            <a:picLocks noChangeAspect="1"/>
          </p:cNvPicPr>
          <p:nvPr/>
        </p:nvPicPr>
        <p:blipFill>
          <a:blip r:embed="rId5"/>
          <a:stretch>
            <a:fillRect/>
          </a:stretch>
        </p:blipFill>
        <p:spPr>
          <a:xfrm>
            <a:off x="4471334" y="1460003"/>
            <a:ext cx="7484390" cy="3938718"/>
          </a:xfrm>
          <a:prstGeom prst="rect">
            <a:avLst/>
          </a:prstGeom>
        </p:spPr>
      </p:pic>
    </p:spTree>
    <p:extLst>
      <p:ext uri="{BB962C8B-B14F-4D97-AF65-F5344CB8AC3E}">
        <p14:creationId xmlns:p14="http://schemas.microsoft.com/office/powerpoint/2010/main" val="21188153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
        <p:nvSpPr>
          <p:cNvPr id="4" name="Titel 3">
            <a:extLst>
              <a:ext uri="{FF2B5EF4-FFF2-40B4-BE49-F238E27FC236}">
                <a16:creationId xmlns:a16="http://schemas.microsoft.com/office/drawing/2014/main" id="{24151494-640F-47AC-4648-AC8038BD7798}"/>
              </a:ext>
            </a:extLst>
          </p:cNvPr>
          <p:cNvSpPr>
            <a:spLocks noGrp="1"/>
          </p:cNvSpPr>
          <p:nvPr>
            <p:ph type="title"/>
          </p:nvPr>
        </p:nvSpPr>
        <p:spPr>
          <a:xfrm>
            <a:off x="838200" y="1768475"/>
            <a:ext cx="10515600" cy="1325563"/>
          </a:xfrm>
        </p:spPr>
        <p:txBody>
          <a:bodyPr/>
          <a:lstStyle/>
          <a:p>
            <a:pPr algn="ctr"/>
            <a:r>
              <a:rPr lang="da-DK" b="1">
                <a:latin typeface="Montserrat"/>
              </a:rPr>
              <a:t>Tak fordi I kom!</a:t>
            </a:r>
          </a:p>
        </p:txBody>
      </p:sp>
    </p:spTree>
    <p:extLst>
      <p:ext uri="{BB962C8B-B14F-4D97-AF65-F5344CB8AC3E}">
        <p14:creationId xmlns:p14="http://schemas.microsoft.com/office/powerpoint/2010/main" val="21349593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lstStyle/>
          <a:p>
            <a:r>
              <a:rPr lang="da-DK" b="1">
                <a:latin typeface="Montserrat"/>
              </a:rPr>
              <a:t>Dagsorden for mødet</a:t>
            </a:r>
          </a:p>
        </p:txBody>
      </p:sp>
      <p:sp>
        <p:nvSpPr>
          <p:cNvPr id="11" name="Pladsholder til indhold 10">
            <a:extLst>
              <a:ext uri="{FF2B5EF4-FFF2-40B4-BE49-F238E27FC236}">
                <a16:creationId xmlns:a16="http://schemas.microsoft.com/office/drawing/2014/main" id="{3581948D-30F4-EBFC-0EAF-F078F00B4D97}"/>
              </a:ext>
            </a:extLst>
          </p:cNvPr>
          <p:cNvSpPr>
            <a:spLocks noGrp="1"/>
          </p:cNvSpPr>
          <p:nvPr>
            <p:ph idx="1"/>
          </p:nvPr>
        </p:nvSpPr>
        <p:spPr>
          <a:xfrm>
            <a:off x="838200" y="1690688"/>
            <a:ext cx="10515600" cy="4351338"/>
          </a:xfrm>
        </p:spPr>
        <p:txBody>
          <a:bodyPr vert="horz" lIns="91440" tIns="45720" rIns="91440" bIns="45720" rtlCol="0" anchor="t">
            <a:noAutofit/>
          </a:bodyPr>
          <a:lstStyle/>
          <a:p>
            <a:pPr>
              <a:lnSpc>
                <a:spcPct val="100000"/>
              </a:lnSpc>
            </a:pPr>
            <a:r>
              <a:rPr lang="da-DK" b="1">
                <a:latin typeface="Montserrat"/>
              </a:rPr>
              <a:t>Kort præsentation af projektudviklere</a:t>
            </a:r>
            <a:endParaRPr lang="da-DK"/>
          </a:p>
          <a:p>
            <a:pPr>
              <a:lnSpc>
                <a:spcPct val="100000"/>
              </a:lnSpc>
            </a:pPr>
            <a:r>
              <a:rPr lang="da-DK" b="1">
                <a:solidFill>
                  <a:schemeClr val="bg2">
                    <a:lumMod val="75000"/>
                  </a:schemeClr>
                </a:solidFill>
                <a:latin typeface="Montserrat"/>
              </a:rPr>
              <a:t>Fortælle om projektet</a:t>
            </a:r>
          </a:p>
          <a:p>
            <a:pPr>
              <a:lnSpc>
                <a:spcPct val="100000"/>
              </a:lnSpc>
            </a:pPr>
            <a:r>
              <a:rPr lang="da-DK" b="1">
                <a:solidFill>
                  <a:schemeClr val="bg2">
                    <a:lumMod val="75000"/>
                  </a:schemeClr>
                </a:solidFill>
                <a:latin typeface="Montserrat"/>
              </a:rPr>
              <a:t>Fortælle om de muligheder der er for lokalområdet</a:t>
            </a:r>
          </a:p>
          <a:p>
            <a:pPr>
              <a:lnSpc>
                <a:spcPct val="100000"/>
              </a:lnSpc>
            </a:pPr>
            <a:r>
              <a:rPr lang="da-DK" b="1">
                <a:solidFill>
                  <a:schemeClr val="bg2">
                    <a:lumMod val="75000"/>
                  </a:schemeClr>
                </a:solidFill>
                <a:latin typeface="Montserrat"/>
              </a:rPr>
              <a:t>Medejerskab</a:t>
            </a:r>
          </a:p>
          <a:p>
            <a:pPr>
              <a:lnSpc>
                <a:spcPct val="100000"/>
              </a:lnSpc>
            </a:pPr>
            <a:r>
              <a:rPr lang="da-DK" b="1">
                <a:solidFill>
                  <a:schemeClr val="bg2">
                    <a:lumMod val="75000"/>
                  </a:schemeClr>
                </a:solidFill>
                <a:latin typeface="Montserrat"/>
              </a:rPr>
              <a:t>Den videre proces</a:t>
            </a:r>
          </a:p>
          <a:p>
            <a:pPr>
              <a:lnSpc>
                <a:spcPct val="100000"/>
              </a:lnSpc>
            </a:pPr>
            <a:r>
              <a:rPr lang="da-DK" b="1">
                <a:solidFill>
                  <a:schemeClr val="bg2">
                    <a:lumMod val="75000"/>
                  </a:schemeClr>
                </a:solidFill>
                <a:latin typeface="Montserrat"/>
              </a:rPr>
              <a:t>Mulighed for at stille spørgsmål</a:t>
            </a:r>
          </a:p>
          <a:p>
            <a:pPr>
              <a:lnSpc>
                <a:spcPct val="100000"/>
              </a:lnSpc>
            </a:pPr>
            <a:r>
              <a:rPr lang="da-DK" b="1">
                <a:solidFill>
                  <a:schemeClr val="bg2">
                    <a:lumMod val="75000"/>
                  </a:schemeClr>
                </a:solidFill>
                <a:latin typeface="Montserrat"/>
              </a:rPr>
              <a:t>Modtage inputs</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spTree>
    <p:extLst>
      <p:ext uri="{BB962C8B-B14F-4D97-AF65-F5344CB8AC3E}">
        <p14:creationId xmlns:p14="http://schemas.microsoft.com/office/powerpoint/2010/main" val="8737577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CF8E694-2812-9A8A-C7AE-2E8DB03BB6C7}"/>
              </a:ext>
            </a:extLst>
          </p:cNvPr>
          <p:cNvSpPr>
            <a:spLocks noGrp="1"/>
          </p:cNvSpPr>
          <p:nvPr>
            <p:ph type="title"/>
          </p:nvPr>
        </p:nvSpPr>
        <p:spPr/>
        <p:txBody>
          <a:bodyPr>
            <a:normAutofit/>
          </a:bodyPr>
          <a:lstStyle/>
          <a:p>
            <a:r>
              <a:rPr lang="da-DK" sz="3600" b="1">
                <a:latin typeface="Montserrat"/>
              </a:rPr>
              <a:t>Præsentation af de fire projektudviklere</a:t>
            </a:r>
          </a:p>
        </p:txBody>
      </p:sp>
      <p:pic>
        <p:nvPicPr>
          <p:cNvPr id="15" name="Billede 14" descr="Et billede, der indeholder sort, skærmbillede, mørke&#10;&#10;Automatisk genereret beskrivelse">
            <a:extLst>
              <a:ext uri="{FF2B5EF4-FFF2-40B4-BE49-F238E27FC236}">
                <a16:creationId xmlns:a16="http://schemas.microsoft.com/office/drawing/2014/main" id="{158B638A-17CD-833C-FC3F-2B713F08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36" y="5771641"/>
            <a:ext cx="7560579" cy="1080518"/>
          </a:xfrm>
          <a:prstGeom prst="rect">
            <a:avLst/>
          </a:prstGeom>
        </p:spPr>
      </p:pic>
      <p:pic>
        <p:nvPicPr>
          <p:cNvPr id="4102" name="Picture 6" descr="Struer Energi Park Events – Oplevelser du aldrig glemmer">
            <a:extLst>
              <a:ext uri="{FF2B5EF4-FFF2-40B4-BE49-F238E27FC236}">
                <a16:creationId xmlns:a16="http://schemas.microsoft.com/office/drawing/2014/main" id="{962BB35B-FE43-8208-91F5-8CD3071D6E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051" b="23666"/>
          <a:stretch/>
        </p:blipFill>
        <p:spPr bwMode="auto">
          <a:xfrm>
            <a:off x="838200" y="1388783"/>
            <a:ext cx="3612874" cy="230484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i gi'r dig energi til det hele">
            <a:extLst>
              <a:ext uri="{FF2B5EF4-FFF2-40B4-BE49-F238E27FC236}">
                <a16:creationId xmlns:a16="http://schemas.microsoft.com/office/drawing/2014/main" id="{C1F5D69B-2D22-BC16-92A1-EDDE46EBE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4255" y="2426915"/>
            <a:ext cx="6136532" cy="75683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Jysk Energi logo RGB v1 | Colin Archer Laug, Lemvig">
            <a:extLst>
              <a:ext uri="{FF2B5EF4-FFF2-40B4-BE49-F238E27FC236}">
                <a16:creationId xmlns:a16="http://schemas.microsoft.com/office/drawing/2014/main" id="{36EBC58F-2CBD-2EF2-8D97-60B88DFC42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211"/>
          <a:stretch/>
        </p:blipFill>
        <p:spPr bwMode="auto">
          <a:xfrm>
            <a:off x="921727" y="4217756"/>
            <a:ext cx="4965128" cy="1241801"/>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a:extLst>
              <a:ext uri="{FF2B5EF4-FFF2-40B4-BE49-F238E27FC236}">
                <a16:creationId xmlns:a16="http://schemas.microsoft.com/office/drawing/2014/main" id="{8B25E502-DC30-8889-DFA2-EAD9FE40CD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2556" y="3875079"/>
            <a:ext cx="4965129" cy="1907336"/>
          </a:xfrm>
          <a:prstGeom prst="rect">
            <a:avLst/>
          </a:prstGeom>
        </p:spPr>
      </p:pic>
    </p:spTree>
    <p:extLst>
      <p:ext uri="{BB962C8B-B14F-4D97-AF65-F5344CB8AC3E}">
        <p14:creationId xmlns:p14="http://schemas.microsoft.com/office/powerpoint/2010/main" val="528365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97A94AE1-F46C-99D0-65B6-12BDEA1DD570}"/>
              </a:ext>
            </a:extLst>
          </p:cNvPr>
          <p:cNvSpPr txBox="1">
            <a:spLocks/>
          </p:cNvSpPr>
          <p:nvPr/>
        </p:nvSpPr>
        <p:spPr>
          <a:xfrm>
            <a:off x="838200" y="434798"/>
            <a:ext cx="5188131" cy="59581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a:latin typeface="Montserrat"/>
              </a:rPr>
              <a:t>Struer Energi </a:t>
            </a:r>
          </a:p>
        </p:txBody>
      </p:sp>
      <p:graphicFrame>
        <p:nvGraphicFramePr>
          <p:cNvPr id="26" name="Pladsholder til indhold 10">
            <a:extLst>
              <a:ext uri="{FF2B5EF4-FFF2-40B4-BE49-F238E27FC236}">
                <a16:creationId xmlns:a16="http://schemas.microsoft.com/office/drawing/2014/main" id="{A6FFBE43-8A4A-2FD1-BF3F-DECB435D7349}"/>
              </a:ext>
            </a:extLst>
          </p:cNvPr>
          <p:cNvGraphicFramePr>
            <a:graphicFrameLocks/>
          </p:cNvGraphicFramePr>
          <p:nvPr>
            <p:extLst>
              <p:ext uri="{D42A27DB-BD31-4B8C-83A1-F6EECF244321}">
                <p14:modId xmlns:p14="http://schemas.microsoft.com/office/powerpoint/2010/main" val="3372885317"/>
              </p:ext>
            </p:extLst>
          </p:nvPr>
        </p:nvGraphicFramePr>
        <p:xfrm>
          <a:off x="838199" y="1114925"/>
          <a:ext cx="4950510" cy="4072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Billede 22">
            <a:extLst>
              <a:ext uri="{FF2B5EF4-FFF2-40B4-BE49-F238E27FC236}">
                <a16:creationId xmlns:a16="http://schemas.microsoft.com/office/drawing/2014/main" id="{5CAF3AAF-EB3B-8663-019A-7D51492CE494}"/>
              </a:ext>
            </a:extLst>
          </p:cNvPr>
          <p:cNvPicPr>
            <a:picLocks noChangeAspect="1"/>
          </p:cNvPicPr>
          <p:nvPr/>
        </p:nvPicPr>
        <p:blipFill>
          <a:blip r:embed="rId7">
            <a:extLst>
              <a:ext uri="{28A0092B-C50C-407E-A947-70E740481C1C}">
                <a14:useLocalDpi xmlns:a14="http://schemas.microsoft.com/office/drawing/2010/main" val="0"/>
              </a:ext>
            </a:extLst>
          </a:blip>
          <a:srcRect l="24910" r="24910"/>
          <a:stretch/>
        </p:blipFill>
        <p:spPr>
          <a:xfrm>
            <a:off x="6656054" y="0"/>
            <a:ext cx="5535947" cy="6870243"/>
          </a:xfrm>
          <a:prstGeom prst="rect">
            <a:avLst/>
          </a:prstGeom>
        </p:spPr>
      </p:pic>
      <p:pic>
        <p:nvPicPr>
          <p:cNvPr id="3" name="Billede 2">
            <a:extLst>
              <a:ext uri="{FF2B5EF4-FFF2-40B4-BE49-F238E27FC236}">
                <a16:creationId xmlns:a16="http://schemas.microsoft.com/office/drawing/2014/main" id="{B3A18F38-2F6D-EC8E-7F45-9111B08D763F}"/>
              </a:ext>
            </a:extLst>
          </p:cNvPr>
          <p:cNvPicPr>
            <a:picLocks noChangeAspect="1"/>
          </p:cNvPicPr>
          <p:nvPr/>
        </p:nvPicPr>
        <p:blipFill>
          <a:blip r:embed="rId8"/>
          <a:stretch>
            <a:fillRect/>
          </a:stretch>
        </p:blipFill>
        <p:spPr>
          <a:xfrm>
            <a:off x="6656054" y="5379535"/>
            <a:ext cx="5535947" cy="1159774"/>
          </a:xfrm>
          <a:prstGeom prst="rect">
            <a:avLst/>
          </a:prstGeom>
        </p:spPr>
      </p:pic>
      <p:pic>
        <p:nvPicPr>
          <p:cNvPr id="11" name="Billede 10">
            <a:extLst>
              <a:ext uri="{FF2B5EF4-FFF2-40B4-BE49-F238E27FC236}">
                <a16:creationId xmlns:a16="http://schemas.microsoft.com/office/drawing/2014/main" id="{1A17687C-7779-6A02-4E0B-98E26BD203B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19904" y="67780"/>
            <a:ext cx="1137568" cy="825483"/>
          </a:xfrm>
          <a:prstGeom prst="rect">
            <a:avLst/>
          </a:prstGeom>
        </p:spPr>
      </p:pic>
      <p:sp>
        <p:nvSpPr>
          <p:cNvPr id="4" name="Rutediagram: Forbindelse 3">
            <a:extLst>
              <a:ext uri="{FF2B5EF4-FFF2-40B4-BE49-F238E27FC236}">
                <a16:creationId xmlns:a16="http://schemas.microsoft.com/office/drawing/2014/main" id="{2E29FDDF-B90D-F78F-195E-5C5430DA9C91}"/>
              </a:ext>
            </a:extLst>
          </p:cNvPr>
          <p:cNvSpPr/>
          <p:nvPr/>
        </p:nvSpPr>
        <p:spPr>
          <a:xfrm>
            <a:off x="838200" y="5341348"/>
            <a:ext cx="1343025" cy="1285875"/>
          </a:xfrm>
          <a:prstGeom prst="flowChartConnector">
            <a:avLst/>
          </a:prstGeom>
          <a:solidFill>
            <a:srgbClr val="2153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50"/>
              <a:t>Investere i sol og vind</a:t>
            </a:r>
          </a:p>
        </p:txBody>
      </p:sp>
      <p:sp>
        <p:nvSpPr>
          <p:cNvPr id="5" name="Rutediagram: Forbindelse 4">
            <a:extLst>
              <a:ext uri="{FF2B5EF4-FFF2-40B4-BE49-F238E27FC236}">
                <a16:creationId xmlns:a16="http://schemas.microsoft.com/office/drawing/2014/main" id="{5C50B41B-9A3C-25EC-426C-FD95E7B41EAC}"/>
              </a:ext>
            </a:extLst>
          </p:cNvPr>
          <p:cNvSpPr/>
          <p:nvPr/>
        </p:nvSpPr>
        <p:spPr>
          <a:xfrm>
            <a:off x="2641942" y="5341348"/>
            <a:ext cx="1343025" cy="1285875"/>
          </a:xfrm>
          <a:prstGeom prst="flowChartConnector">
            <a:avLst/>
          </a:prstGeom>
          <a:solidFill>
            <a:srgbClr val="AFCB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50">
                <a:solidFill>
                  <a:schemeClr val="tx1"/>
                </a:solidFill>
              </a:rPr>
              <a:t>Reducere vores klimaaftryk</a:t>
            </a:r>
          </a:p>
        </p:txBody>
      </p:sp>
      <p:sp>
        <p:nvSpPr>
          <p:cNvPr id="6" name="Rutediagram: Forbindelse 5">
            <a:extLst>
              <a:ext uri="{FF2B5EF4-FFF2-40B4-BE49-F238E27FC236}">
                <a16:creationId xmlns:a16="http://schemas.microsoft.com/office/drawing/2014/main" id="{5CED0A40-D30E-D07A-3DD7-1018D893A379}"/>
              </a:ext>
            </a:extLst>
          </p:cNvPr>
          <p:cNvSpPr/>
          <p:nvPr/>
        </p:nvSpPr>
        <p:spPr>
          <a:xfrm>
            <a:off x="4445684" y="5341348"/>
            <a:ext cx="1343025" cy="1285875"/>
          </a:xfrm>
          <a:prstGeom prst="flowChartConnector">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50">
                <a:solidFill>
                  <a:schemeClr val="tx1"/>
                </a:solidFill>
              </a:rPr>
              <a:t>Lokalt samarbejde</a:t>
            </a:r>
          </a:p>
        </p:txBody>
      </p:sp>
    </p:spTree>
    <p:extLst>
      <p:ext uri="{BB962C8B-B14F-4D97-AF65-F5344CB8AC3E}">
        <p14:creationId xmlns:p14="http://schemas.microsoft.com/office/powerpoint/2010/main" val="40253375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i gi'r dig energi til det hele">
            <a:extLst>
              <a:ext uri="{FF2B5EF4-FFF2-40B4-BE49-F238E27FC236}">
                <a16:creationId xmlns:a16="http://schemas.microsoft.com/office/drawing/2014/main" id="{B3F54385-7D39-4661-512E-EB1BFD22E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988" y="450504"/>
            <a:ext cx="5449012" cy="672044"/>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descr="Et billede, der indeholder himmel, græs, udendørs, natur&#10;&#10;Automatisk genereret beskrivelse">
            <a:extLst>
              <a:ext uri="{FF2B5EF4-FFF2-40B4-BE49-F238E27FC236}">
                <a16:creationId xmlns:a16="http://schemas.microsoft.com/office/drawing/2014/main" id="{B9D5C26A-72B2-0D07-DF5B-AAFE50797BEA}"/>
              </a:ext>
            </a:extLst>
          </p:cNvPr>
          <p:cNvPicPr>
            <a:picLocks noChangeAspect="1"/>
          </p:cNvPicPr>
          <p:nvPr/>
        </p:nvPicPr>
        <p:blipFill rotWithShape="1">
          <a:blip r:embed="rId3">
            <a:extLst>
              <a:ext uri="{28A0092B-C50C-407E-A947-70E740481C1C}">
                <a14:useLocalDpi xmlns:a14="http://schemas.microsoft.com/office/drawing/2010/main" val="0"/>
              </a:ext>
            </a:extLst>
          </a:blip>
          <a:srcRect l="47308" t="7834" r="11841" b="7983"/>
          <a:stretch/>
        </p:blipFill>
        <p:spPr>
          <a:xfrm>
            <a:off x="6665918" y="-12244"/>
            <a:ext cx="5526082" cy="6870244"/>
          </a:xfrm>
          <a:prstGeom prst="rect">
            <a:avLst/>
          </a:prstGeom>
        </p:spPr>
      </p:pic>
      <p:pic>
        <p:nvPicPr>
          <p:cNvPr id="26" name="Picture 2" descr="Vi gi'r dig energi til det hele">
            <a:extLst>
              <a:ext uri="{FF2B5EF4-FFF2-40B4-BE49-F238E27FC236}">
                <a16:creationId xmlns:a16="http://schemas.microsoft.com/office/drawing/2014/main" id="{EA523D96-67FE-57B4-64F5-CE9C072C25D6}"/>
              </a:ext>
            </a:extLst>
          </p:cNvPr>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428514" y="6587411"/>
            <a:ext cx="1627305" cy="2007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uppe 26">
            <a:extLst>
              <a:ext uri="{FF2B5EF4-FFF2-40B4-BE49-F238E27FC236}">
                <a16:creationId xmlns:a16="http://schemas.microsoft.com/office/drawing/2014/main" id="{19547106-E64A-4C70-D302-AD544EFA3A78}"/>
              </a:ext>
            </a:extLst>
          </p:cNvPr>
          <p:cNvGrpSpPr/>
          <p:nvPr/>
        </p:nvGrpSpPr>
        <p:grpSpPr>
          <a:xfrm>
            <a:off x="6932356" y="2623469"/>
            <a:ext cx="4993206" cy="2206875"/>
            <a:chOff x="7196390" y="2278039"/>
            <a:chExt cx="4993206" cy="2206875"/>
          </a:xfrm>
        </p:grpSpPr>
        <p:sp>
          <p:nvSpPr>
            <p:cNvPr id="28" name="Rektangel 27">
              <a:extLst>
                <a:ext uri="{FF2B5EF4-FFF2-40B4-BE49-F238E27FC236}">
                  <a16:creationId xmlns:a16="http://schemas.microsoft.com/office/drawing/2014/main" id="{40FAF53A-AF08-39FB-67D8-001289B4B1A2}"/>
                </a:ext>
              </a:extLst>
            </p:cNvPr>
            <p:cNvSpPr/>
            <p:nvPr/>
          </p:nvSpPr>
          <p:spPr>
            <a:xfrm>
              <a:off x="7196390" y="2278039"/>
              <a:ext cx="4981595" cy="2206871"/>
            </a:xfrm>
            <a:prstGeom prst="rect">
              <a:avLst/>
            </a:prstGeom>
            <a:solidFill>
              <a:srgbClr val="555555">
                <a:alpha val="6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a-DK"/>
            </a:p>
          </p:txBody>
        </p:sp>
        <p:grpSp>
          <p:nvGrpSpPr>
            <p:cNvPr id="29" name="Gruppe 28">
              <a:extLst>
                <a:ext uri="{FF2B5EF4-FFF2-40B4-BE49-F238E27FC236}">
                  <a16:creationId xmlns:a16="http://schemas.microsoft.com/office/drawing/2014/main" id="{DE285948-CF63-9F3C-0056-40B6401ED490}"/>
                </a:ext>
              </a:extLst>
            </p:cNvPr>
            <p:cNvGrpSpPr/>
            <p:nvPr/>
          </p:nvGrpSpPr>
          <p:grpSpPr>
            <a:xfrm>
              <a:off x="7196391" y="2290282"/>
              <a:ext cx="4993205" cy="2194632"/>
              <a:chOff x="6457190" y="4243278"/>
              <a:chExt cx="5380984" cy="2365709"/>
            </a:xfrm>
          </p:grpSpPr>
          <p:sp>
            <p:nvSpPr>
              <p:cNvPr id="30" name="Rektangel 29">
                <a:extLst>
                  <a:ext uri="{FF2B5EF4-FFF2-40B4-BE49-F238E27FC236}">
                    <a16:creationId xmlns:a16="http://schemas.microsoft.com/office/drawing/2014/main" id="{581A17E3-CCBE-8279-1A20-ED2C3F372209}"/>
                  </a:ext>
                </a:extLst>
              </p:cNvPr>
              <p:cNvSpPr/>
              <p:nvPr/>
            </p:nvSpPr>
            <p:spPr>
              <a:xfrm>
                <a:off x="10082452" y="4243278"/>
                <a:ext cx="1755722" cy="2365706"/>
              </a:xfrm>
              <a:prstGeom prst="rect">
                <a:avLst/>
              </a:prstGeom>
              <a:solidFill>
                <a:srgbClr val="1E4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kstfelt 30">
                <a:extLst>
                  <a:ext uri="{FF2B5EF4-FFF2-40B4-BE49-F238E27FC236}">
                    <a16:creationId xmlns:a16="http://schemas.microsoft.com/office/drawing/2014/main" id="{1FFD99A4-E39B-2D01-DC27-BBBEF9A7CD10}"/>
                  </a:ext>
                </a:extLst>
              </p:cNvPr>
              <p:cNvSpPr txBox="1"/>
              <p:nvPr/>
            </p:nvSpPr>
            <p:spPr>
              <a:xfrm>
                <a:off x="10082452" y="5465519"/>
                <a:ext cx="1755722" cy="1143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400" b="1" kern="1200">
                    <a:solidFill>
                      <a:sysClr val="window" lastClr="FFFFFF"/>
                    </a:solidFill>
                    <a:latin typeface="Calibri" panose="020F0502020204030204"/>
                    <a:ea typeface="+mn-ea"/>
                    <a:cs typeface="+mn-cs"/>
                  </a:rPr>
                  <a:t>ÅBEN FOR PARTNERSKABER FOR FREMTIDENS FORSYNING</a:t>
                </a:r>
              </a:p>
            </p:txBody>
          </p:sp>
          <p:sp>
            <p:nvSpPr>
              <p:cNvPr id="32" name="Rektangel 31">
                <a:extLst>
                  <a:ext uri="{FF2B5EF4-FFF2-40B4-BE49-F238E27FC236}">
                    <a16:creationId xmlns:a16="http://schemas.microsoft.com/office/drawing/2014/main" id="{01495E9E-368F-9D7A-6496-0430BC6E281B}"/>
                  </a:ext>
                </a:extLst>
              </p:cNvPr>
              <p:cNvSpPr/>
              <p:nvPr/>
            </p:nvSpPr>
            <p:spPr>
              <a:xfrm>
                <a:off x="6457190" y="4243281"/>
                <a:ext cx="1755722" cy="2365706"/>
              </a:xfrm>
              <a:prstGeom prst="rect">
                <a:avLst/>
              </a:prstGeom>
              <a:solidFill>
                <a:srgbClr val="2D4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kstfelt 32">
                <a:extLst>
                  <a:ext uri="{FF2B5EF4-FFF2-40B4-BE49-F238E27FC236}">
                    <a16:creationId xmlns:a16="http://schemas.microsoft.com/office/drawing/2014/main" id="{CF4EDEF4-03F0-591F-9FFF-55EE1BE3C9D0}"/>
                  </a:ext>
                </a:extLst>
              </p:cNvPr>
              <p:cNvSpPr txBox="1"/>
              <p:nvPr/>
            </p:nvSpPr>
            <p:spPr>
              <a:xfrm>
                <a:off x="6457190" y="5465521"/>
                <a:ext cx="1755722" cy="1143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400" b="1" kern="1200">
                    <a:solidFill>
                      <a:sysClr val="window" lastClr="FFFFFF"/>
                    </a:solidFill>
                    <a:latin typeface="Calibri" panose="020F0502020204030204"/>
                    <a:ea typeface="+mn-ea"/>
                    <a:cs typeface="+mn-cs"/>
                  </a:rPr>
                  <a:t>GRØN OMSTILLING </a:t>
                </a:r>
                <a:br>
                  <a:rPr lang="da-DK" sz="1400" b="1" kern="1200">
                    <a:solidFill>
                      <a:sysClr val="window" lastClr="FFFFFF"/>
                    </a:solidFill>
                    <a:latin typeface="Calibri" panose="020F0502020204030204"/>
                    <a:ea typeface="+mn-ea"/>
                    <a:cs typeface="+mn-cs"/>
                  </a:rPr>
                </a:br>
                <a:r>
                  <a:rPr lang="da-DK" sz="1400" b="1" kern="1200">
                    <a:solidFill>
                      <a:sysClr val="window" lastClr="FFFFFF"/>
                    </a:solidFill>
                    <a:latin typeface="Calibri" panose="020F0502020204030204"/>
                    <a:ea typeface="+mn-ea"/>
                    <a:cs typeface="+mn-cs"/>
                  </a:rPr>
                  <a:t>OG BÆREDYGTIGHED</a:t>
                </a:r>
              </a:p>
            </p:txBody>
          </p:sp>
          <p:sp>
            <p:nvSpPr>
              <p:cNvPr id="34" name="Ellipse 33">
                <a:extLst>
                  <a:ext uri="{FF2B5EF4-FFF2-40B4-BE49-F238E27FC236}">
                    <a16:creationId xmlns:a16="http://schemas.microsoft.com/office/drawing/2014/main" id="{E710B487-D32A-B7B5-40DB-FA6695BB9573}"/>
                  </a:ext>
                </a:extLst>
              </p:cNvPr>
              <p:cNvSpPr/>
              <p:nvPr/>
            </p:nvSpPr>
            <p:spPr>
              <a:xfrm>
                <a:off x="6718194" y="4368097"/>
                <a:ext cx="1233713" cy="1234046"/>
              </a:xfrm>
              <a:prstGeom prst="ellipse">
                <a:avLst/>
              </a:prstGeom>
              <a: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a-DK"/>
              </a:p>
            </p:txBody>
          </p:sp>
          <p:sp>
            <p:nvSpPr>
              <p:cNvPr id="35" name="Rektangel 34">
                <a:extLst>
                  <a:ext uri="{FF2B5EF4-FFF2-40B4-BE49-F238E27FC236}">
                    <a16:creationId xmlns:a16="http://schemas.microsoft.com/office/drawing/2014/main" id="{2CD16BA8-E396-B04C-21E3-5918EF3980F1}"/>
                  </a:ext>
                </a:extLst>
              </p:cNvPr>
              <p:cNvSpPr/>
              <p:nvPr/>
            </p:nvSpPr>
            <p:spPr>
              <a:xfrm>
                <a:off x="8269821" y="4243279"/>
                <a:ext cx="1755722" cy="2365706"/>
              </a:xfrm>
              <a:prstGeom prst="rect">
                <a:avLst/>
              </a:prstGeom>
              <a:solidFill>
                <a:srgbClr val="CAB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kstfelt 35">
                <a:extLst>
                  <a:ext uri="{FF2B5EF4-FFF2-40B4-BE49-F238E27FC236}">
                    <a16:creationId xmlns:a16="http://schemas.microsoft.com/office/drawing/2014/main" id="{EA2F4318-12E9-FB90-E04F-F361F4499558}"/>
                  </a:ext>
                </a:extLst>
              </p:cNvPr>
              <p:cNvSpPr txBox="1"/>
              <p:nvPr/>
            </p:nvSpPr>
            <p:spPr>
              <a:xfrm>
                <a:off x="8269821" y="5465520"/>
                <a:ext cx="1755722" cy="1143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a-DK" sz="1400" b="1" kern="1200">
                    <a:solidFill>
                      <a:sysClr val="window" lastClr="FFFFFF"/>
                    </a:solidFill>
                    <a:latin typeface="Calibri" panose="020F0502020204030204"/>
                    <a:ea typeface="+mn-ea"/>
                    <a:cs typeface="+mn-cs"/>
                  </a:rPr>
                  <a:t>LOKAL MULTIFORSYNING I DANSK VERDENSKLASSE</a:t>
                </a:r>
              </a:p>
            </p:txBody>
          </p:sp>
          <p:sp>
            <p:nvSpPr>
              <p:cNvPr id="37" name="Ellipse 36">
                <a:extLst>
                  <a:ext uri="{FF2B5EF4-FFF2-40B4-BE49-F238E27FC236}">
                    <a16:creationId xmlns:a16="http://schemas.microsoft.com/office/drawing/2014/main" id="{E855989F-12ED-C942-4F0B-830DD21FA8A0}"/>
                  </a:ext>
                </a:extLst>
              </p:cNvPr>
              <p:cNvSpPr/>
              <p:nvPr/>
            </p:nvSpPr>
            <p:spPr>
              <a:xfrm>
                <a:off x="10344016" y="4368097"/>
                <a:ext cx="1233713" cy="1234046"/>
              </a:xfrm>
              <a:prstGeom prst="ellipse">
                <a:avLst/>
              </a:prstGeom>
              <a:blipFill rotWithShape="1">
                <a:blip r:embed="rId8"/>
                <a:srcRect/>
                <a:stretch>
                  <a:fillRect l="-39000" r="-39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a-DK"/>
              </a:p>
            </p:txBody>
          </p:sp>
          <p:sp>
            <p:nvSpPr>
              <p:cNvPr id="38" name="Ellipse 37">
                <a:extLst>
                  <a:ext uri="{FF2B5EF4-FFF2-40B4-BE49-F238E27FC236}">
                    <a16:creationId xmlns:a16="http://schemas.microsoft.com/office/drawing/2014/main" id="{38E49A60-9D95-0A83-7858-82CFFC0ECCF4}"/>
                  </a:ext>
                </a:extLst>
              </p:cNvPr>
              <p:cNvSpPr/>
              <p:nvPr/>
            </p:nvSpPr>
            <p:spPr>
              <a:xfrm>
                <a:off x="8530825" y="4368097"/>
                <a:ext cx="1233713" cy="1234046"/>
              </a:xfrm>
              <a:prstGeom prst="ellipse">
                <a:avLst/>
              </a:prstGeom>
              <a:blipFill rotWithShape="1">
                <a:blip r:embed="rId9"/>
                <a:srcRect/>
                <a:stretch>
                  <a:fillRect l="-1000" r="-1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a-DK"/>
              </a:p>
            </p:txBody>
          </p:sp>
        </p:grpSp>
      </p:grpSp>
      <p:sp>
        <p:nvSpPr>
          <p:cNvPr id="53" name="Pladsholder til indhold 2">
            <a:extLst>
              <a:ext uri="{FF2B5EF4-FFF2-40B4-BE49-F238E27FC236}">
                <a16:creationId xmlns:a16="http://schemas.microsoft.com/office/drawing/2014/main" id="{28053866-7466-471A-A197-D06A86509C48}"/>
              </a:ext>
            </a:extLst>
          </p:cNvPr>
          <p:cNvSpPr txBox="1">
            <a:spLocks/>
          </p:cNvSpPr>
          <p:nvPr/>
        </p:nvSpPr>
        <p:spPr>
          <a:xfrm>
            <a:off x="646988" y="4584728"/>
            <a:ext cx="5702732" cy="18759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22300">
              <a:spcBef>
                <a:spcPct val="0"/>
              </a:spcBef>
              <a:spcAft>
                <a:spcPct val="20000"/>
              </a:spcAft>
              <a:buFont typeface="Arial" panose="020B0604020202020204" pitchFamily="34" charset="0"/>
              <a:buNone/>
            </a:pPr>
            <a:r>
              <a:rPr lang="da-DK" sz="2000" b="1"/>
              <a:t>Hvorfor Energipark Holstebro-Struer?</a:t>
            </a:r>
          </a:p>
          <a:p>
            <a:pPr defTabSz="622300">
              <a:lnSpc>
                <a:spcPct val="100000"/>
              </a:lnSpc>
              <a:spcBef>
                <a:spcPct val="0"/>
              </a:spcBef>
              <a:spcAft>
                <a:spcPct val="20000"/>
              </a:spcAft>
            </a:pPr>
            <a:r>
              <a:rPr lang="da-DK" sz="1800"/>
              <a:t>Vedvarende energi</a:t>
            </a:r>
            <a:endParaRPr lang="da-DK" sz="1800">
              <a:ea typeface="Calibri" panose="020F0502020204030204"/>
              <a:cs typeface="Calibri" panose="020F0502020204030204"/>
            </a:endParaRPr>
          </a:p>
          <a:p>
            <a:pPr defTabSz="622300">
              <a:lnSpc>
                <a:spcPct val="100000"/>
              </a:lnSpc>
              <a:spcBef>
                <a:spcPct val="0"/>
              </a:spcBef>
              <a:spcAft>
                <a:spcPct val="20000"/>
              </a:spcAft>
            </a:pPr>
            <a:r>
              <a:rPr lang="da-DK" sz="1800"/>
              <a:t>Økonomien holdes i lokalområdet</a:t>
            </a:r>
            <a:endParaRPr lang="da-DK" sz="1800">
              <a:ea typeface="Calibri" panose="020F0502020204030204"/>
              <a:cs typeface="Calibri" panose="020F0502020204030204"/>
            </a:endParaRPr>
          </a:p>
          <a:p>
            <a:pPr defTabSz="622300">
              <a:lnSpc>
                <a:spcPct val="100000"/>
              </a:lnSpc>
              <a:spcBef>
                <a:spcPct val="0"/>
              </a:spcBef>
              <a:spcAft>
                <a:spcPct val="20000"/>
              </a:spcAft>
            </a:pPr>
            <a:r>
              <a:rPr lang="da-DK" sz="1800"/>
              <a:t>Lokalt udviklingspotentiale i ”grøn energi hub”</a:t>
            </a:r>
            <a:endParaRPr lang="da-DK" sz="1800">
              <a:ea typeface="Calibri" panose="020F0502020204030204"/>
              <a:cs typeface="Calibri" panose="020F0502020204030204"/>
            </a:endParaRPr>
          </a:p>
          <a:p>
            <a:pPr defTabSz="622300">
              <a:lnSpc>
                <a:spcPct val="100000"/>
              </a:lnSpc>
              <a:spcBef>
                <a:spcPct val="0"/>
              </a:spcBef>
              <a:spcAft>
                <a:spcPct val="20000"/>
              </a:spcAft>
            </a:pPr>
            <a:r>
              <a:rPr lang="da-DK" sz="1800"/>
              <a:t>En del af strategi 2022-2026</a:t>
            </a:r>
            <a:endParaRPr lang="da-DK" sz="1800">
              <a:ea typeface="Calibri" panose="020F0502020204030204"/>
              <a:cs typeface="Calibri" panose="020F0502020204030204"/>
            </a:endParaRPr>
          </a:p>
          <a:p>
            <a:endParaRPr lang="da-DK" sz="1800"/>
          </a:p>
        </p:txBody>
      </p:sp>
      <p:sp>
        <p:nvSpPr>
          <p:cNvPr id="54" name="Pladsholder til indhold 2">
            <a:extLst>
              <a:ext uri="{FF2B5EF4-FFF2-40B4-BE49-F238E27FC236}">
                <a16:creationId xmlns:a16="http://schemas.microsoft.com/office/drawing/2014/main" id="{8071A1A4-5ADA-F377-E1F1-F352B881A77D}"/>
              </a:ext>
            </a:extLst>
          </p:cNvPr>
          <p:cNvSpPr txBox="1">
            <a:spLocks/>
          </p:cNvSpPr>
          <p:nvPr/>
        </p:nvSpPr>
        <p:spPr>
          <a:xfrm>
            <a:off x="646988" y="1575727"/>
            <a:ext cx="5511371" cy="3200021"/>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22300">
              <a:lnSpc>
                <a:spcPct val="110000"/>
              </a:lnSpc>
              <a:spcBef>
                <a:spcPct val="0"/>
              </a:spcBef>
              <a:spcAft>
                <a:spcPct val="20000"/>
              </a:spcAft>
              <a:buNone/>
            </a:pPr>
            <a:r>
              <a:rPr lang="da-DK" sz="2200" b="1">
                <a:latin typeface="Calibri"/>
                <a:ea typeface="Calibri"/>
                <a:cs typeface="Calibri"/>
              </a:rPr>
              <a:t>Hvem er vi?</a:t>
            </a:r>
            <a:endParaRPr lang="da-DK">
              <a:latin typeface="Calibri"/>
              <a:ea typeface="Calibri"/>
              <a:cs typeface="Calibri"/>
            </a:endParaRPr>
          </a:p>
          <a:p>
            <a:pPr defTabSz="622300">
              <a:lnSpc>
                <a:spcPct val="110000"/>
              </a:lnSpc>
              <a:spcBef>
                <a:spcPct val="0"/>
              </a:spcBef>
              <a:spcAft>
                <a:spcPct val="20000"/>
              </a:spcAft>
            </a:pPr>
            <a:r>
              <a:rPr lang="da-DK" sz="1800">
                <a:latin typeface="Calibri"/>
                <a:ea typeface="Calibri"/>
                <a:cs typeface="Calibri"/>
              </a:rPr>
              <a:t>Lokalt, kommunalt ejet multiforsyningsselskab</a:t>
            </a:r>
          </a:p>
          <a:p>
            <a:pPr defTabSz="622300">
              <a:lnSpc>
                <a:spcPct val="110000"/>
              </a:lnSpc>
              <a:spcBef>
                <a:spcPct val="0"/>
              </a:spcBef>
              <a:spcAft>
                <a:spcPct val="20000"/>
              </a:spcAft>
            </a:pPr>
            <a:r>
              <a:rPr lang="da-DK" sz="1800">
                <a:latin typeface="Calibri"/>
                <a:ea typeface="Calibri"/>
                <a:cs typeface="Calibri"/>
              </a:rPr>
              <a:t>Vi leverer el, vand, varme og rensning af spildevand</a:t>
            </a:r>
          </a:p>
          <a:p>
            <a:pPr defTabSz="622300">
              <a:lnSpc>
                <a:spcPct val="110000"/>
              </a:lnSpc>
              <a:spcBef>
                <a:spcPct val="0"/>
              </a:spcBef>
              <a:spcAft>
                <a:spcPct val="20000"/>
              </a:spcAft>
            </a:pPr>
            <a:r>
              <a:rPr lang="da-DK" sz="1800">
                <a:latin typeface="Calibri"/>
                <a:ea typeface="Calibri"/>
                <a:cs typeface="Calibri"/>
              </a:rPr>
              <a:t>Vi driver MEC – Maabjerg Energy Center (kraftvarmeværk og transmissionssystem) sammen med Struer Energi</a:t>
            </a:r>
          </a:p>
          <a:p>
            <a:pPr defTabSz="622300">
              <a:lnSpc>
                <a:spcPct val="110000"/>
              </a:lnSpc>
              <a:spcBef>
                <a:spcPct val="0"/>
              </a:spcBef>
              <a:spcAft>
                <a:spcPct val="20000"/>
              </a:spcAft>
            </a:pPr>
            <a:r>
              <a:rPr lang="da-DK" sz="1800">
                <a:latin typeface="Calibri"/>
                <a:ea typeface="Calibri"/>
                <a:cs typeface="Calibri"/>
              </a:rPr>
              <a:t>Vi ejer en vindmøllepark i Gedmose</a:t>
            </a:r>
          </a:p>
          <a:p>
            <a:pPr defTabSz="622300">
              <a:lnSpc>
                <a:spcPct val="110000"/>
              </a:lnSpc>
              <a:spcBef>
                <a:spcPct val="0"/>
              </a:spcBef>
              <a:spcAft>
                <a:spcPct val="20000"/>
              </a:spcAft>
            </a:pPr>
            <a:r>
              <a:rPr lang="da-DK" sz="1800">
                <a:latin typeface="Calibri"/>
                <a:ea typeface="Calibri"/>
                <a:cs typeface="Calibri"/>
              </a:rPr>
              <a:t>Fokus på klima, miljø, forsyningssikkerhed, forbrugerpriser og lokal udvikling</a:t>
            </a:r>
          </a:p>
          <a:p>
            <a:pPr defTabSz="622300">
              <a:lnSpc>
                <a:spcPct val="110000"/>
              </a:lnSpc>
              <a:spcBef>
                <a:spcPct val="0"/>
              </a:spcBef>
              <a:spcAft>
                <a:spcPct val="20000"/>
              </a:spcAft>
            </a:pPr>
            <a:r>
              <a:rPr lang="da-DK" sz="1800">
                <a:latin typeface="Calibri"/>
                <a:ea typeface="Calibri"/>
                <a:cs typeface="Calibri"/>
              </a:rPr>
              <a:t>Hovedsæde i </a:t>
            </a:r>
            <a:r>
              <a:rPr lang="da-DK" sz="1800" err="1">
                <a:latin typeface="Calibri"/>
                <a:ea typeface="Calibri"/>
                <a:cs typeface="Calibri"/>
              </a:rPr>
              <a:t>Nupark</a:t>
            </a:r>
            <a:r>
              <a:rPr lang="da-DK" sz="1800">
                <a:latin typeface="Calibri"/>
                <a:ea typeface="Calibri"/>
                <a:cs typeface="Calibri"/>
              </a:rPr>
              <a:t>, Holstebro</a:t>
            </a:r>
          </a:p>
        </p:txBody>
      </p:sp>
    </p:spTree>
    <p:extLst>
      <p:ext uri="{BB962C8B-B14F-4D97-AF65-F5344CB8AC3E}">
        <p14:creationId xmlns:p14="http://schemas.microsoft.com/office/powerpoint/2010/main" val="34660833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Billede 22">
            <a:extLst>
              <a:ext uri="{FF2B5EF4-FFF2-40B4-BE49-F238E27FC236}">
                <a16:creationId xmlns:a16="http://schemas.microsoft.com/office/drawing/2014/main" id="{D586B3DB-B7D6-39CE-6EB5-3E8A308D8DBB}"/>
              </a:ext>
            </a:extLst>
          </p:cNvPr>
          <p:cNvPicPr>
            <a:picLocks noChangeAspect="1"/>
          </p:cNvPicPr>
          <p:nvPr/>
        </p:nvPicPr>
        <p:blipFill rotWithShape="1">
          <a:blip r:embed="rId3"/>
          <a:srcRect t="18725" b="17628"/>
          <a:stretch/>
        </p:blipFill>
        <p:spPr>
          <a:xfrm>
            <a:off x="5062036" y="4505692"/>
            <a:ext cx="2305681" cy="2075260"/>
          </a:xfrm>
          <a:prstGeom prst="rect">
            <a:avLst/>
          </a:prstGeom>
        </p:spPr>
      </p:pic>
      <p:sp>
        <p:nvSpPr>
          <p:cNvPr id="2" name="Tekstfelt 1">
            <a:extLst>
              <a:ext uri="{FF2B5EF4-FFF2-40B4-BE49-F238E27FC236}">
                <a16:creationId xmlns:a16="http://schemas.microsoft.com/office/drawing/2014/main" id="{472E077A-EEB4-C898-1352-DEC59353C227}"/>
              </a:ext>
            </a:extLst>
          </p:cNvPr>
          <p:cNvSpPr txBox="1"/>
          <p:nvPr/>
        </p:nvSpPr>
        <p:spPr>
          <a:xfrm>
            <a:off x="672793" y="1118093"/>
            <a:ext cx="6273816" cy="646330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400"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da-DK" sz="2800"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a-DK" sz="2800" b="1">
              <a:solidFill>
                <a:schemeClr val="accent1">
                  <a:lumMod val="50000"/>
                </a:schemeClr>
              </a:solidFill>
              <a:latin typeface="Texta Alt Book" panose="02000000000000000000" pitchFamily="50" charset="0"/>
            </a:endParaRPr>
          </a:p>
          <a:p>
            <a:pPr marR="0" lvl="0" algn="l" defTabSz="914400" rtl="0" eaLnBrk="1" fontAlgn="auto" latinLnBrk="0" hangingPunct="1">
              <a:lnSpc>
                <a:spcPct val="100000"/>
              </a:lnSpc>
              <a:spcBef>
                <a:spcPts val="0"/>
              </a:spcBef>
              <a:spcAft>
                <a:spcPts val="0"/>
              </a:spcAft>
              <a:buClrTx/>
              <a:buSzTx/>
              <a:tabLst/>
              <a:defRPr/>
            </a:pPr>
            <a:endParaRPr kumimoji="0" lang="da-DK" sz="2800"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a-DK" sz="2800" b="1">
              <a:solidFill>
                <a:schemeClr val="accent1">
                  <a:lumMod val="50000"/>
                </a:schemeClr>
              </a:solidFill>
              <a:latin typeface="Texta Alt Book" panose="02000000000000000000" pitchFamily="50" charset="0"/>
            </a:endParaRPr>
          </a:p>
          <a:p>
            <a:pPr marR="0" lvl="0" algn="l" defTabSz="914400" rtl="0" eaLnBrk="1" fontAlgn="auto" latinLnBrk="0" hangingPunct="1">
              <a:lnSpc>
                <a:spcPct val="100000"/>
              </a:lnSpc>
              <a:spcBef>
                <a:spcPts val="0"/>
              </a:spcBef>
              <a:spcAft>
                <a:spcPts val="0"/>
              </a:spcAft>
              <a:buClrTx/>
              <a:buSzTx/>
              <a:tabLst/>
              <a:defRPr/>
            </a:pPr>
            <a:endParaRPr kumimoji="0" lang="da-DK" sz="2800"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a-DK" sz="2800" b="1">
              <a:solidFill>
                <a:schemeClr val="accent1">
                  <a:lumMod val="50000"/>
                </a:schemeClr>
              </a:solidFill>
              <a:latin typeface="Texta Alt Book" panose="02000000000000000000" pitchFamily="50" charset="0"/>
            </a:endParaRPr>
          </a:p>
          <a:p>
            <a:pPr marR="0" lvl="0" algn="l" defTabSz="914400" rtl="0" eaLnBrk="1" fontAlgn="auto" latinLnBrk="0" hangingPunct="1">
              <a:lnSpc>
                <a:spcPct val="100000"/>
              </a:lnSpc>
              <a:spcBef>
                <a:spcPts val="0"/>
              </a:spcBef>
              <a:spcAft>
                <a:spcPts val="0"/>
              </a:spcAft>
              <a:buClrTx/>
              <a:buSzTx/>
              <a:tabLst/>
              <a:defRPr/>
            </a:pPr>
            <a:r>
              <a:rPr kumimoji="0" lang="da-DK" sz="2800"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rPr>
              <a:t>Et andelsselskab med ca. 30.000 ejere</a:t>
            </a:r>
            <a:endParaRPr lang="da-DK" sz="2000" b="1">
              <a:solidFill>
                <a:schemeClr val="accent1">
                  <a:lumMod val="50000"/>
                </a:schemeClr>
              </a:solidFill>
              <a:latin typeface="Texta Alt Book" panose="02000000000000000000" pitchFamily="50" charset="0"/>
            </a:endParaRPr>
          </a:p>
          <a:p>
            <a:pPr marR="0" lvl="0" algn="l" defTabSz="914400" rtl="0" eaLnBrk="1" fontAlgn="auto" latinLnBrk="0" hangingPunct="1">
              <a:lnSpc>
                <a:spcPct val="100000"/>
              </a:lnSpc>
              <a:spcBef>
                <a:spcPts val="0"/>
              </a:spcBef>
              <a:spcAft>
                <a:spcPts val="0"/>
              </a:spcAft>
              <a:buClrTx/>
              <a:buSzTx/>
              <a:tabLst/>
              <a:defRPr/>
            </a:pPr>
            <a:endParaRPr lang="da-DK" sz="2400" b="1">
              <a:solidFill>
                <a:schemeClr val="accent1">
                  <a:lumMod val="50000"/>
                </a:schemeClr>
              </a:solidFill>
              <a:latin typeface="Texta Alt Book" panose="02000000000000000000" pitchFamily="50" charset="0"/>
            </a:endParaRPr>
          </a:p>
          <a:p>
            <a:pPr marR="0" lvl="0" algn="l" defTabSz="914400" rtl="0" eaLnBrk="1" fontAlgn="auto" latinLnBrk="0" hangingPunct="1">
              <a:lnSpc>
                <a:spcPct val="100000"/>
              </a:lnSpc>
              <a:spcBef>
                <a:spcPts val="0"/>
              </a:spcBef>
              <a:spcAft>
                <a:spcPts val="0"/>
              </a:spcAft>
              <a:buClrTx/>
              <a:buSzTx/>
              <a:tabLst/>
              <a:defRPr/>
            </a:pPr>
            <a:r>
              <a:rPr kumimoji="0" lang="da-DK" sz="2000"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rPr>
              <a:t>Hvorfor </a:t>
            </a:r>
            <a:r>
              <a:rPr kumimoji="0" lang="da-DK" sz="2000" b="1" i="0" u="none" strike="noStrike" kern="1200" cap="none" spc="0" normalizeH="0" baseline="0" noProof="0" err="1">
                <a:ln>
                  <a:noFill/>
                </a:ln>
                <a:solidFill>
                  <a:schemeClr val="accent1">
                    <a:lumMod val="50000"/>
                  </a:schemeClr>
                </a:solidFill>
                <a:effectLst/>
                <a:uLnTx/>
                <a:uFillTx/>
                <a:latin typeface="Texta Alt Book" panose="02000000000000000000" pitchFamily="50" charset="0"/>
                <a:ea typeface="+mn-ea"/>
                <a:cs typeface="+mn-cs"/>
              </a:rPr>
              <a:t>Energipar</a:t>
            </a:r>
            <a:r>
              <a:rPr lang="da-DK" sz="2000" b="1">
                <a:solidFill>
                  <a:schemeClr val="accent1">
                    <a:lumMod val="50000"/>
                  </a:schemeClr>
                </a:solidFill>
                <a:latin typeface="Texta Alt Book" panose="02000000000000000000" pitchFamily="50" charset="0"/>
              </a:rPr>
              <a:t>k </a:t>
            </a:r>
            <a:r>
              <a:rPr lang="da-DK" sz="2000" b="1" err="1">
                <a:solidFill>
                  <a:schemeClr val="accent1">
                    <a:lumMod val="50000"/>
                  </a:schemeClr>
                </a:solidFill>
                <a:latin typeface="Texta Alt Book" panose="02000000000000000000" pitchFamily="50" charset="0"/>
              </a:rPr>
              <a:t>Holstebro-Struer</a:t>
            </a:r>
            <a:r>
              <a:rPr lang="da-DK" sz="2000" b="1">
                <a:solidFill>
                  <a:schemeClr val="accent1">
                    <a:lumMod val="50000"/>
                  </a:schemeClr>
                </a:solidFill>
                <a:latin typeface="Texta Alt Book" panose="02000000000000000000" pitchFamily="50"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rPr>
              <a:t>Vestjysk synergi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a:solidFill>
                  <a:schemeClr val="accent1">
                    <a:lumMod val="50000"/>
                  </a:schemeClr>
                </a:solidFill>
                <a:latin typeface="Texta Alt Book" panose="02000000000000000000" pitchFamily="50" charset="0"/>
              </a:rPr>
              <a:t>En investering i vores forsyningsområde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a:solidFill>
                  <a:schemeClr val="accent1">
                    <a:lumMod val="50000"/>
                  </a:schemeClr>
                </a:solidFill>
                <a:latin typeface="Texta Alt Book" panose="02000000000000000000" pitchFamily="50" charset="0"/>
              </a:rPr>
              <a:t>Lokal værditilførsel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a:solidFill>
                  <a:schemeClr val="accent1">
                    <a:lumMod val="50000"/>
                  </a:schemeClr>
                </a:solidFill>
                <a:latin typeface="Texta Alt Book" panose="02000000000000000000" pitchFamily="50" charset="0"/>
              </a:rPr>
              <a:t>Grøn omstilling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1">
              <a:solidFill>
                <a:schemeClr val="accent1">
                  <a:lumMod val="50000"/>
                </a:schemeClr>
              </a:solidFill>
              <a:latin typeface="Texta Alt Book" panose="02000000000000000000" pitchFamily="50"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1">
              <a:solidFill>
                <a:schemeClr val="accent1">
                  <a:lumMod val="50000"/>
                </a:schemeClr>
              </a:solidFill>
              <a:latin typeface="Texta Alt Book" panose="02000000000000000000" pitchFamily="50"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da-DK" sz="2400" b="1" i="0" u="none" strike="noStrike" kern="1200" cap="none" spc="0" normalizeH="0" baseline="0" noProof="0">
              <a:ln>
                <a:noFill/>
              </a:ln>
              <a:solidFill>
                <a:schemeClr val="accent1">
                  <a:lumMod val="50000"/>
                </a:schemeClr>
              </a:solidFill>
              <a:effectLst/>
              <a:uLnTx/>
              <a:uFillTx/>
              <a:latin typeface="Texta Alt Book" panose="02000000000000000000" pitchFamily="50" charset="0"/>
              <a:ea typeface="+mn-ea"/>
              <a:cs typeface="+mn-cs"/>
            </a:endParaRPr>
          </a:p>
        </p:txBody>
      </p:sp>
      <p:pic>
        <p:nvPicPr>
          <p:cNvPr id="3" name="Picture 10" descr="Jysk Energi logo RGB v1 | Colin Archer Laug, Lemvig">
            <a:extLst>
              <a:ext uri="{FF2B5EF4-FFF2-40B4-BE49-F238E27FC236}">
                <a16:creationId xmlns:a16="http://schemas.microsoft.com/office/drawing/2014/main" id="{B6463939-ACF0-C70A-7B84-50888346DD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11"/>
          <a:stretch/>
        </p:blipFill>
        <p:spPr bwMode="auto">
          <a:xfrm>
            <a:off x="3901919" y="129165"/>
            <a:ext cx="4388161" cy="1097499"/>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0078C0F0-E741-B3D8-DA77-3C43F2DDD6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Billede 21">
            <a:extLst>
              <a:ext uri="{FF2B5EF4-FFF2-40B4-BE49-F238E27FC236}">
                <a16:creationId xmlns:a16="http://schemas.microsoft.com/office/drawing/2014/main" id="{E0C145A3-293F-C326-2C0A-F2D035FBAF07}"/>
              </a:ext>
            </a:extLst>
          </p:cNvPr>
          <p:cNvPicPr>
            <a:picLocks noChangeAspect="1"/>
          </p:cNvPicPr>
          <p:nvPr/>
        </p:nvPicPr>
        <p:blipFill rotWithShape="1">
          <a:blip r:embed="rId5"/>
          <a:srcRect t="10428"/>
          <a:stretch/>
        </p:blipFill>
        <p:spPr>
          <a:xfrm>
            <a:off x="8000675" y="4141543"/>
            <a:ext cx="2963240" cy="2250168"/>
          </a:xfrm>
          <a:prstGeom prst="rect">
            <a:avLst/>
          </a:prstGeom>
          <a:ln>
            <a:noFill/>
          </a:ln>
          <a:effectLst>
            <a:outerShdw blurRad="292100" dist="139700" dir="2700000" algn="tl" rotWithShape="0">
              <a:srgbClr val="333333">
                <a:alpha val="65000"/>
              </a:srgbClr>
            </a:outerShdw>
          </a:effectLst>
        </p:spPr>
      </p:pic>
      <p:pic>
        <p:nvPicPr>
          <p:cNvPr id="89" name="Billede 88">
            <a:extLst>
              <a:ext uri="{FF2B5EF4-FFF2-40B4-BE49-F238E27FC236}">
                <a16:creationId xmlns:a16="http://schemas.microsoft.com/office/drawing/2014/main" id="{79364761-F35D-C5F4-B492-975049750ED5}"/>
              </a:ext>
            </a:extLst>
          </p:cNvPr>
          <p:cNvPicPr>
            <a:picLocks noChangeAspect="1"/>
          </p:cNvPicPr>
          <p:nvPr/>
        </p:nvPicPr>
        <p:blipFill>
          <a:blip r:embed="rId6"/>
          <a:stretch>
            <a:fillRect/>
          </a:stretch>
        </p:blipFill>
        <p:spPr>
          <a:xfrm>
            <a:off x="686852" y="1209658"/>
            <a:ext cx="6273816" cy="2477454"/>
          </a:xfrm>
          <a:prstGeom prst="rect">
            <a:avLst/>
          </a:prstGeom>
          <a:ln>
            <a:noFill/>
          </a:ln>
          <a:effectLst>
            <a:outerShdw blurRad="292100" dist="139700" dir="2700000" algn="tl" rotWithShape="0">
              <a:srgbClr val="333333">
                <a:alpha val="65000"/>
              </a:srgbClr>
            </a:outerShdw>
          </a:effectLst>
        </p:spPr>
      </p:pic>
      <p:sp>
        <p:nvSpPr>
          <p:cNvPr id="90" name="Rektangel 89">
            <a:extLst>
              <a:ext uri="{FF2B5EF4-FFF2-40B4-BE49-F238E27FC236}">
                <a16:creationId xmlns:a16="http://schemas.microsoft.com/office/drawing/2014/main" id="{55D017E0-330F-6FFE-71D6-AE88AA761C67}"/>
              </a:ext>
            </a:extLst>
          </p:cNvPr>
          <p:cNvSpPr/>
          <p:nvPr/>
        </p:nvSpPr>
        <p:spPr>
          <a:xfrm>
            <a:off x="4476282" y="1229396"/>
            <a:ext cx="1246530" cy="245771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6" name="Billede 95">
            <a:extLst>
              <a:ext uri="{FF2B5EF4-FFF2-40B4-BE49-F238E27FC236}">
                <a16:creationId xmlns:a16="http://schemas.microsoft.com/office/drawing/2014/main" id="{7AEF978F-02DB-FC16-794D-3735E5014280}"/>
              </a:ext>
            </a:extLst>
          </p:cNvPr>
          <p:cNvPicPr>
            <a:picLocks noChangeAspect="1"/>
          </p:cNvPicPr>
          <p:nvPr/>
        </p:nvPicPr>
        <p:blipFill rotWithShape="1">
          <a:blip r:embed="rId7"/>
          <a:srcRect r="898" b="3573"/>
          <a:stretch/>
        </p:blipFill>
        <p:spPr>
          <a:xfrm>
            <a:off x="7538853" y="1173575"/>
            <a:ext cx="3713361" cy="2549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8870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A0247FBB10573469D4C4FD1E80119B5" ma:contentTypeVersion="16" ma:contentTypeDescription="Opret et nyt dokument." ma:contentTypeScope="" ma:versionID="bc2cb534f699fd7996a47523ef4326c1">
  <xsd:schema xmlns:xsd="http://www.w3.org/2001/XMLSchema" xmlns:xs="http://www.w3.org/2001/XMLSchema" xmlns:p="http://schemas.microsoft.com/office/2006/metadata/properties" xmlns:ns2="f96d1a30-e08c-4916-858e-5f3b92c611d1" xmlns:ns3="07df2e94-18d0-4255-ae77-d3c73f1f3216" targetNamespace="http://schemas.microsoft.com/office/2006/metadata/properties" ma:root="true" ma:fieldsID="18b37271562f63ec8bee862300b5f0f4" ns2:_="" ns3:_="">
    <xsd:import namespace="f96d1a30-e08c-4916-858e-5f3b92c611d1"/>
    <xsd:import namespace="07df2e94-18d0-4255-ae77-d3c73f1f32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6d1a30-e08c-4916-858e-5f3b92c611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6d0627cf-8ed5-4839-a8a4-f93e11b8914d"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df2e94-18d0-4255-ae77-d3c73f1f3216"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TaxCatchAll" ma:index="20" nillable="true" ma:displayName="Taxonomy Catch All Column" ma:hidden="true" ma:list="{8abea1d3-7115-4ffc-a6f9-da0837790855}" ma:internalName="TaxCatchAll" ma:showField="CatchAllData" ma:web="07df2e94-18d0-4255-ae77-d3c73f1f32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96d1a30-e08c-4916-858e-5f3b92c611d1">
      <Terms xmlns="http://schemas.microsoft.com/office/infopath/2007/PartnerControls"/>
    </lcf76f155ced4ddcb4097134ff3c332f>
    <TaxCatchAll xmlns="07df2e94-18d0-4255-ae77-d3c73f1f321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BFC26B-56EC-4B97-A6A6-3691A9306C70}"/>
</file>

<file path=customXml/itemProps2.xml><?xml version="1.0" encoding="utf-8"?>
<ds:datastoreItem xmlns:ds="http://schemas.openxmlformats.org/officeDocument/2006/customXml" ds:itemID="{6882CD9F-1A9A-4DAE-9195-8DFA500DC0CF}">
  <ds:schemaRefs>
    <ds:schemaRef ds:uri="44ca401b-28d7-4b2e-8509-965cad17191b"/>
    <ds:schemaRef ds:uri="88501645-e7da-42da-8583-31a824a052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C252DEF-1167-4DA9-B74D-C5FFE0A78E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1665</Words>
  <Application>Microsoft Office PowerPoint</Application>
  <PresentationFormat>Widescreen</PresentationFormat>
  <Paragraphs>294</Paragraphs>
  <Slides>40</Slides>
  <Notes>6</Notes>
  <HiddenSlides>0</HiddenSlides>
  <MMClips>0</MMClips>
  <ScaleCrop>false</ScaleCrop>
  <HeadingPairs>
    <vt:vector size="6" baseType="variant">
      <vt:variant>
        <vt:lpstr>Benyttede skrifttyper</vt:lpstr>
      </vt:variant>
      <vt:variant>
        <vt:i4>9</vt:i4>
      </vt:variant>
      <vt:variant>
        <vt:lpstr>Tema</vt:lpstr>
      </vt:variant>
      <vt:variant>
        <vt:i4>4</vt:i4>
      </vt:variant>
      <vt:variant>
        <vt:lpstr>Slidetitler</vt:lpstr>
      </vt:variant>
      <vt:variant>
        <vt:i4>40</vt:i4>
      </vt:variant>
    </vt:vector>
  </HeadingPairs>
  <TitlesOfParts>
    <vt:vector size="53" baseType="lpstr">
      <vt:lpstr>Aptos</vt:lpstr>
      <vt:lpstr>Aptos Display</vt:lpstr>
      <vt:lpstr>Arial</vt:lpstr>
      <vt:lpstr>Calibri</vt:lpstr>
      <vt:lpstr>Calibri Light</vt:lpstr>
      <vt:lpstr>Gotham</vt:lpstr>
      <vt:lpstr>Montserrat</vt:lpstr>
      <vt:lpstr>Texta Alt Bold</vt:lpstr>
      <vt:lpstr>Texta Alt Book</vt:lpstr>
      <vt:lpstr>Office-tema</vt:lpstr>
      <vt:lpstr>Office-tema</vt:lpstr>
      <vt:lpstr>Office-tema</vt:lpstr>
      <vt:lpstr>1_Office-tema</vt:lpstr>
      <vt:lpstr>Velkommen til informationsmøde</vt:lpstr>
      <vt:lpstr>Baggrund for mødet</vt:lpstr>
      <vt:lpstr>Dagsorden for mødet</vt:lpstr>
      <vt:lpstr>Nærmeste naboer</vt:lpstr>
      <vt:lpstr>Dagsorden for mødet</vt:lpstr>
      <vt:lpstr>Præsentation af de fire projektudviklere</vt:lpstr>
      <vt:lpstr>PowerPoint-præsentation</vt:lpstr>
      <vt:lpstr>PowerPoint-præsentation</vt:lpstr>
      <vt:lpstr>PowerPoint-præsentation</vt:lpstr>
      <vt:lpstr>PowerPoint-præsentation</vt:lpstr>
      <vt:lpstr>Et stærkt lokalt partnerskab</vt:lpstr>
      <vt:lpstr>Dagsorden for mødet</vt:lpstr>
      <vt:lpstr>Energipark  Holstebro - Struer</vt:lpstr>
      <vt:lpstr>Energipark Holstebro-Struer</vt:lpstr>
      <vt:lpstr>Bruttoarealet til solceller - Sdr. Hjerm</vt:lpstr>
      <vt:lpstr>Lindholtvej 1</vt:lpstr>
      <vt:lpstr>Grydholt</vt:lpstr>
      <vt:lpstr>Karakteristika ved solanlæg</vt:lpstr>
      <vt:lpstr>Visualisering vindmøller</vt:lpstr>
      <vt:lpstr>1. Motorvejsbro ved Hodsagervej</vt:lpstr>
      <vt:lpstr>2. Rasteplads på Hodsagervej</vt:lpstr>
      <vt:lpstr>3. Herningvej 94, Halgaard</vt:lpstr>
      <vt:lpstr>4. Herningvej kort før Skautrupvej</vt:lpstr>
      <vt:lpstr>5. Motorvej ved afkørsel 20 (Tvis)</vt:lpstr>
      <vt:lpstr>Dagsorden for mødet</vt:lpstr>
      <vt:lpstr>Muligheder for lokalområdet</vt:lpstr>
      <vt:lpstr>Grønne puljer</vt:lpstr>
      <vt:lpstr>PowerPoint-præsentation</vt:lpstr>
      <vt:lpstr>Grovskitse for lokalområdet ved Grydholt, Tvis (4,5 km radius) </vt:lpstr>
      <vt:lpstr>Dagsorden for mødet</vt:lpstr>
      <vt:lpstr>Lokalt medejerskab</vt:lpstr>
      <vt:lpstr>Dagsorden for mødet</vt:lpstr>
      <vt:lpstr>PowerPoint-præsentation</vt:lpstr>
      <vt:lpstr>Best case – Tidslinje (Grydholt)</vt:lpstr>
      <vt:lpstr>Myndighedsbehandling Grydholt</vt:lpstr>
      <vt:lpstr>Hvad skal der ske nu?</vt:lpstr>
      <vt:lpstr>Dagsorden for mødet</vt:lpstr>
      <vt:lpstr>Hjemmeside Skriv jer op, så får I løbende besked når der er nyt! </vt:lpstr>
      <vt:lpstr>Spørgsmål og inputs fra jer!</vt:lpstr>
      <vt:lpstr>Tak fordi I kom!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dc:title>
  <dc:creator>Mads Enevoldsen</dc:creator>
  <cp:lastModifiedBy>Louise Langbak Hansen</cp:lastModifiedBy>
  <cp:revision>2</cp:revision>
  <cp:lastPrinted>2024-05-02T13:33:08Z</cp:lastPrinted>
  <dcterms:created xsi:type="dcterms:W3CDTF">2023-05-11T06:23:27Z</dcterms:created>
  <dcterms:modified xsi:type="dcterms:W3CDTF">2024-05-22T08:18:38Z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0x01010098833162B23FF74D82F824A4446ED0FE</vt:lpwstr>
  </property>
</Properties>
</file>